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diagrams/data1.xml" ContentType="application/vnd.openxmlformats-officedocument.drawingml.diagramData+xml"/>
  <Override PartName="/ppt/slideMasters/slideMaster1.xml" ContentType="application/vnd.openxmlformats-officedocument.presentationml.slideMaster+xml"/>
  <Override PartName="/ppt/slideLayouts/slideLayout11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colors1.xml" ContentType="application/vnd.openxmlformats-officedocument.drawingml.diagramColors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drawing1.xml" ContentType="application/vnd.ms-office.drawingml.diagramDrawing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handoutMasterIdLst>
    <p:handoutMasterId r:id="rId22"/>
  </p:handoutMasterIdLst>
  <p:sldIdLst>
    <p:sldId id="331" r:id="rId2"/>
    <p:sldId id="286" r:id="rId3"/>
    <p:sldId id="287" r:id="rId4"/>
    <p:sldId id="292" r:id="rId5"/>
    <p:sldId id="275" r:id="rId6"/>
    <p:sldId id="276" r:id="rId7"/>
    <p:sldId id="277" r:id="rId8"/>
    <p:sldId id="278" r:id="rId9"/>
    <p:sldId id="279" r:id="rId10"/>
    <p:sldId id="288" r:id="rId11"/>
    <p:sldId id="289" r:id="rId12"/>
    <p:sldId id="290" r:id="rId13"/>
    <p:sldId id="291" r:id="rId14"/>
    <p:sldId id="280" r:id="rId15"/>
    <p:sldId id="281" r:id="rId16"/>
    <p:sldId id="282" r:id="rId17"/>
    <p:sldId id="284" r:id="rId18"/>
    <p:sldId id="285" r:id="rId19"/>
    <p:sldId id="293" r:id="rId20"/>
  </p:sldIdLst>
  <p:sldSz cx="9144000" cy="6858000" type="screen4x3"/>
  <p:notesSz cx="9906000" cy="67945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393" autoAdjust="0"/>
    <p:restoredTop sz="63858" autoAdjust="0"/>
  </p:normalViewPr>
  <p:slideViewPr>
    <p:cSldViewPr>
      <p:cViewPr>
        <p:scale>
          <a:sx n="75" d="100"/>
          <a:sy n="75" d="100"/>
        </p:scale>
        <p:origin x="1080" y="-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customXml" Target="../customXml/item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28" Type="http://schemas.openxmlformats.org/officeDocument/2006/relationships/customXml" Target="../customXml/item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Relationship Id="rId27" Type="http://schemas.openxmlformats.org/officeDocument/2006/relationships/customXml" Target="../customXml/item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6A323C5-9664-441A-AF74-CC563231F17C}" type="doc">
      <dgm:prSet loTypeId="urn:microsoft.com/office/officeart/2005/8/layout/list1" loCatId="list" qsTypeId="urn:microsoft.com/office/officeart/2005/8/quickstyle/simple1" qsCatId="simple" csTypeId="urn:microsoft.com/office/officeart/2005/8/colors/accent3_2" csCatId="accent3" phldr="1"/>
      <dgm:spPr/>
      <dgm:t>
        <a:bodyPr/>
        <a:lstStyle/>
        <a:p>
          <a:endParaRPr lang="en-US"/>
        </a:p>
      </dgm:t>
    </dgm:pt>
    <dgm:pt modelId="{6C80A0A3-28F4-46AA-8EEA-75771370E6E0}">
      <dgm:prSet phldrT="[Text]" custT="1"/>
      <dgm:spPr/>
      <dgm:t>
        <a:bodyPr/>
        <a:lstStyle/>
        <a:p>
          <a:r>
            <a:rPr lang="en-US" sz="4400" dirty="0"/>
            <a:t>+ Addition</a:t>
          </a:r>
        </a:p>
      </dgm:t>
    </dgm:pt>
    <dgm:pt modelId="{0706177D-11E7-49A3-96B3-068017734140}" type="parTrans" cxnId="{89675206-8488-45E9-BECB-E811ED80A7C1}">
      <dgm:prSet/>
      <dgm:spPr/>
      <dgm:t>
        <a:bodyPr/>
        <a:lstStyle/>
        <a:p>
          <a:endParaRPr lang="en-US"/>
        </a:p>
      </dgm:t>
    </dgm:pt>
    <dgm:pt modelId="{90DB83F1-BC3B-4044-AD37-326E17F94ABF}" type="sibTrans" cxnId="{89675206-8488-45E9-BECB-E811ED80A7C1}">
      <dgm:prSet/>
      <dgm:spPr/>
      <dgm:t>
        <a:bodyPr/>
        <a:lstStyle/>
        <a:p>
          <a:endParaRPr lang="en-US"/>
        </a:p>
      </dgm:t>
    </dgm:pt>
    <dgm:pt modelId="{6FBC6EC8-85E2-4AC6-8E8D-BC51CDD244A0}" type="pres">
      <dgm:prSet presAssocID="{26A323C5-9664-441A-AF74-CC563231F17C}" presName="linear" presStyleCnt="0">
        <dgm:presLayoutVars>
          <dgm:dir/>
          <dgm:animLvl val="lvl"/>
          <dgm:resizeHandles val="exact"/>
        </dgm:presLayoutVars>
      </dgm:prSet>
      <dgm:spPr/>
    </dgm:pt>
    <dgm:pt modelId="{7AA631C5-92AE-4F94-AF16-5111DC17E76D}" type="pres">
      <dgm:prSet presAssocID="{6C80A0A3-28F4-46AA-8EEA-75771370E6E0}" presName="parentLin" presStyleCnt="0"/>
      <dgm:spPr/>
    </dgm:pt>
    <dgm:pt modelId="{8F0D2807-999F-4BE8-9CBA-FB43D7C69ED7}" type="pres">
      <dgm:prSet presAssocID="{6C80A0A3-28F4-46AA-8EEA-75771370E6E0}" presName="parentLeftMargin" presStyleLbl="node1" presStyleIdx="0" presStyleCnt="1"/>
      <dgm:spPr/>
    </dgm:pt>
    <dgm:pt modelId="{8D06E12A-9A92-4983-85B5-20693001DE9A}" type="pres">
      <dgm:prSet presAssocID="{6C80A0A3-28F4-46AA-8EEA-75771370E6E0}" presName="parentText" presStyleLbl="node1" presStyleIdx="0" presStyleCnt="1" custScaleX="82248" custScaleY="65591" custLinFactNeighborX="25887" custLinFactNeighborY="133">
        <dgm:presLayoutVars>
          <dgm:chMax val="0"/>
          <dgm:bulletEnabled val="1"/>
        </dgm:presLayoutVars>
      </dgm:prSet>
      <dgm:spPr/>
    </dgm:pt>
    <dgm:pt modelId="{185E1993-8A48-4A4D-ADF4-591A9FB08896}" type="pres">
      <dgm:prSet presAssocID="{6C80A0A3-28F4-46AA-8EEA-75771370E6E0}" presName="negativeSpace" presStyleCnt="0"/>
      <dgm:spPr/>
    </dgm:pt>
    <dgm:pt modelId="{19D13A33-409C-4F0D-B9E4-5236D04148A0}" type="pres">
      <dgm:prSet presAssocID="{6C80A0A3-28F4-46AA-8EEA-75771370E6E0}" presName="childText" presStyleLbl="conFgAcc1" presStyleIdx="0" presStyleCnt="1" custLinFactY="2659" custLinFactNeighborX="-6911" custLinFactNeighborY="100000">
        <dgm:presLayoutVars>
          <dgm:bulletEnabled val="1"/>
        </dgm:presLayoutVars>
      </dgm:prSet>
      <dgm:spPr/>
    </dgm:pt>
  </dgm:ptLst>
  <dgm:cxnLst>
    <dgm:cxn modelId="{89675206-8488-45E9-BECB-E811ED80A7C1}" srcId="{26A323C5-9664-441A-AF74-CC563231F17C}" destId="{6C80A0A3-28F4-46AA-8EEA-75771370E6E0}" srcOrd="0" destOrd="0" parTransId="{0706177D-11E7-49A3-96B3-068017734140}" sibTransId="{90DB83F1-BC3B-4044-AD37-326E17F94ABF}"/>
    <dgm:cxn modelId="{9FCC4211-8754-4E17-AC04-7016C7142A9A}" type="presOf" srcId="{6C80A0A3-28F4-46AA-8EEA-75771370E6E0}" destId="{8D06E12A-9A92-4983-85B5-20693001DE9A}" srcOrd="1" destOrd="0" presId="urn:microsoft.com/office/officeart/2005/8/layout/list1"/>
    <dgm:cxn modelId="{BA0C8F54-D78A-4DBD-B2A9-E1A031937003}" type="presOf" srcId="{6C80A0A3-28F4-46AA-8EEA-75771370E6E0}" destId="{8F0D2807-999F-4BE8-9CBA-FB43D7C69ED7}" srcOrd="0" destOrd="0" presId="urn:microsoft.com/office/officeart/2005/8/layout/list1"/>
    <dgm:cxn modelId="{94CCE6BE-C141-4F99-B54A-64A39755C03B}" type="presOf" srcId="{26A323C5-9664-441A-AF74-CC563231F17C}" destId="{6FBC6EC8-85E2-4AC6-8E8D-BC51CDD244A0}" srcOrd="0" destOrd="0" presId="urn:microsoft.com/office/officeart/2005/8/layout/list1"/>
    <dgm:cxn modelId="{A1AB26DF-48EA-484B-A3E0-40DB3C0E16EE}" type="presParOf" srcId="{6FBC6EC8-85E2-4AC6-8E8D-BC51CDD244A0}" destId="{7AA631C5-92AE-4F94-AF16-5111DC17E76D}" srcOrd="0" destOrd="0" presId="urn:microsoft.com/office/officeart/2005/8/layout/list1"/>
    <dgm:cxn modelId="{E733A7CD-D184-494C-A9B0-45689F017D7A}" type="presParOf" srcId="{7AA631C5-92AE-4F94-AF16-5111DC17E76D}" destId="{8F0D2807-999F-4BE8-9CBA-FB43D7C69ED7}" srcOrd="0" destOrd="0" presId="urn:microsoft.com/office/officeart/2005/8/layout/list1"/>
    <dgm:cxn modelId="{AADA63AF-20EB-4926-9BE5-57A7CD3B1768}" type="presParOf" srcId="{7AA631C5-92AE-4F94-AF16-5111DC17E76D}" destId="{8D06E12A-9A92-4983-85B5-20693001DE9A}" srcOrd="1" destOrd="0" presId="urn:microsoft.com/office/officeart/2005/8/layout/list1"/>
    <dgm:cxn modelId="{2364106B-C439-401F-A711-C78FE9BB9575}" type="presParOf" srcId="{6FBC6EC8-85E2-4AC6-8E8D-BC51CDD244A0}" destId="{185E1993-8A48-4A4D-ADF4-591A9FB08896}" srcOrd="1" destOrd="0" presId="urn:microsoft.com/office/officeart/2005/8/layout/list1"/>
    <dgm:cxn modelId="{2BF8E659-A0AE-4D9A-A52B-FF4125F12B89}" type="presParOf" srcId="{6FBC6EC8-85E2-4AC6-8E8D-BC51CDD244A0}" destId="{19D13A33-409C-4F0D-B9E4-5236D04148A0}" srcOrd="2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9D13A33-409C-4F0D-B9E4-5236D04148A0}">
      <dsp:nvSpPr>
        <dsp:cNvPr id="0" name=""/>
        <dsp:cNvSpPr/>
      </dsp:nvSpPr>
      <dsp:spPr>
        <a:xfrm>
          <a:off x="0" y="149071"/>
          <a:ext cx="8856984" cy="730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D06E12A-9A92-4983-85B5-20693001DE9A}">
      <dsp:nvSpPr>
        <dsp:cNvPr id="0" name=""/>
        <dsp:cNvSpPr/>
      </dsp:nvSpPr>
      <dsp:spPr>
        <a:xfrm>
          <a:off x="556945" y="8938"/>
          <a:ext cx="5094304" cy="561511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34341" tIns="0" rIns="234341" bIns="0" numCol="1" spcCol="1270" anchor="ctr" anchorCtr="0">
          <a:noAutofit/>
        </a:bodyPr>
        <a:lstStyle/>
        <a:p>
          <a:pPr marL="0" lvl="0" indent="0" algn="l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400" kern="1200" dirty="0"/>
            <a:t>+ Addition</a:t>
          </a:r>
        </a:p>
      </dsp:txBody>
      <dsp:txXfrm>
        <a:off x="584356" y="36349"/>
        <a:ext cx="5039482" cy="50668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292600" cy="3397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5611108" y="0"/>
            <a:ext cx="4292600" cy="3397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9D58699-E52A-4F73-A47D-1443C49354EC}" type="datetimeFigureOut">
              <a:rPr lang="en-GB" smtClean="0"/>
              <a:t>22/06/2021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6453596"/>
            <a:ext cx="4292600" cy="3397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5611108" y="6453596"/>
            <a:ext cx="4292600" cy="3397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C574F92-CB6F-42F7-920F-34A201084C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900407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292600" cy="3397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611108" y="0"/>
            <a:ext cx="4292600" cy="3397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8A5F93E-1F31-430F-8D68-8DF7E9D86115}" type="datetimeFigureOut">
              <a:rPr lang="en-GB" smtClean="0"/>
              <a:t>22/06/2021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254375" y="509588"/>
            <a:ext cx="3397250" cy="254793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90600" y="3227388"/>
            <a:ext cx="7924800" cy="30575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453596"/>
            <a:ext cx="4292600" cy="3397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611108" y="6453596"/>
            <a:ext cx="4292600" cy="3397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E5FC19A-471C-41C0-A193-010B341DF6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09117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E1021-BA62-4AF9-84C3-27591CED3692}" type="datetimeFigureOut">
              <a:rPr lang="en-GB" smtClean="0"/>
              <a:pPr/>
              <a:t>22/06/2021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4DF1A1-8BB0-4B81-933C-0393B246E53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E1021-BA62-4AF9-84C3-27591CED3692}" type="datetimeFigureOut">
              <a:rPr lang="en-GB" smtClean="0"/>
              <a:pPr/>
              <a:t>22/06/2021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4DF1A1-8BB0-4B81-933C-0393B246E53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E1021-BA62-4AF9-84C3-27591CED3692}" type="datetimeFigureOut">
              <a:rPr lang="en-GB" smtClean="0"/>
              <a:pPr/>
              <a:t>22/06/2021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4DF1A1-8BB0-4B81-933C-0393B246E53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E1021-BA62-4AF9-84C3-27591CED3692}" type="datetimeFigureOut">
              <a:rPr lang="en-GB" smtClean="0"/>
              <a:pPr/>
              <a:t>22/06/2021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4DF1A1-8BB0-4B81-933C-0393B246E53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E1021-BA62-4AF9-84C3-27591CED3692}" type="datetimeFigureOut">
              <a:rPr lang="en-GB" smtClean="0"/>
              <a:pPr/>
              <a:t>22/06/2021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4DF1A1-8BB0-4B81-933C-0393B246E53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E1021-BA62-4AF9-84C3-27591CED3692}" type="datetimeFigureOut">
              <a:rPr lang="en-GB" smtClean="0"/>
              <a:pPr/>
              <a:t>22/06/2021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4DF1A1-8BB0-4B81-933C-0393B246E53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E1021-BA62-4AF9-84C3-27591CED3692}" type="datetimeFigureOut">
              <a:rPr lang="en-GB" smtClean="0"/>
              <a:pPr/>
              <a:t>22/06/2021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4DF1A1-8BB0-4B81-933C-0393B246E53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E1021-BA62-4AF9-84C3-27591CED3692}" type="datetimeFigureOut">
              <a:rPr lang="en-GB" smtClean="0"/>
              <a:pPr/>
              <a:t>22/06/2021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4DF1A1-8BB0-4B81-933C-0393B246E53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E1021-BA62-4AF9-84C3-27591CED3692}" type="datetimeFigureOut">
              <a:rPr lang="en-GB" smtClean="0"/>
              <a:pPr/>
              <a:t>22/06/2021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4DF1A1-8BB0-4B81-933C-0393B246E53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E1021-BA62-4AF9-84C3-27591CED3692}" type="datetimeFigureOut">
              <a:rPr lang="en-GB" smtClean="0"/>
              <a:pPr/>
              <a:t>22/06/2021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4DF1A1-8BB0-4B81-933C-0393B246E53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E1021-BA62-4AF9-84C3-27591CED3692}" type="datetimeFigureOut">
              <a:rPr lang="en-GB" smtClean="0"/>
              <a:pPr/>
              <a:t>22/06/2021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4DF1A1-8BB0-4B81-933C-0393B246E53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2E1021-BA62-4AF9-84C3-27591CED3692}" type="datetimeFigureOut">
              <a:rPr lang="en-GB" smtClean="0"/>
              <a:pPr/>
              <a:t>22/06/2021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4DF1A1-8BB0-4B81-933C-0393B246E535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10.png"/><Relationship Id="rId3" Type="http://schemas.openxmlformats.org/officeDocument/2006/relationships/diagramLayout" Target="../diagrams/layout1.xml"/><Relationship Id="rId7" Type="http://schemas.openxmlformats.org/officeDocument/2006/relationships/image" Target="../media/image4.png"/><Relationship Id="rId12" Type="http://schemas.openxmlformats.org/officeDocument/2006/relationships/image" Target="../media/image9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11" Type="http://schemas.openxmlformats.org/officeDocument/2006/relationships/image" Target="../media/image8.png"/><Relationship Id="rId5" Type="http://schemas.openxmlformats.org/officeDocument/2006/relationships/diagramColors" Target="../diagrams/colors1.xml"/><Relationship Id="rId10" Type="http://schemas.openxmlformats.org/officeDocument/2006/relationships/image" Target="../media/image7.png"/><Relationship Id="rId4" Type="http://schemas.openxmlformats.org/officeDocument/2006/relationships/diagramQuickStyle" Target="../diagrams/quickStyle1.xml"/><Relationship Id="rId9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19.png"/><Relationship Id="rId7" Type="http://schemas.openxmlformats.org/officeDocument/2006/relationships/image" Target="../media/image23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7" Type="http://schemas.openxmlformats.org/officeDocument/2006/relationships/image" Target="../media/image10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7" Type="http://schemas.openxmlformats.org/officeDocument/2006/relationships/image" Target="../media/image35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4.png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7" Type="http://schemas.openxmlformats.org/officeDocument/2006/relationships/image" Target="../media/image41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0.png"/><Relationship Id="rId5" Type="http://schemas.openxmlformats.org/officeDocument/2006/relationships/image" Target="../media/image39.png"/><Relationship Id="rId4" Type="http://schemas.openxmlformats.org/officeDocument/2006/relationships/image" Target="../media/image3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5.png"/><Relationship Id="rId4" Type="http://schemas.openxmlformats.org/officeDocument/2006/relationships/image" Target="../media/image4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2.png"/><Relationship Id="rId4" Type="http://schemas.openxmlformats.org/officeDocument/2006/relationships/image" Target="../media/image51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9.png"/><Relationship Id="rId3" Type="http://schemas.openxmlformats.org/officeDocument/2006/relationships/image" Target="../media/image54.png"/><Relationship Id="rId7" Type="http://schemas.openxmlformats.org/officeDocument/2006/relationships/image" Target="../media/image58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7.jpeg"/><Relationship Id="rId5" Type="http://schemas.openxmlformats.org/officeDocument/2006/relationships/image" Target="../media/image56.png"/><Relationship Id="rId4" Type="http://schemas.openxmlformats.org/officeDocument/2006/relationships/image" Target="../media/image55.png"/><Relationship Id="rId9" Type="http://schemas.openxmlformats.org/officeDocument/2006/relationships/image" Target="../media/image60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7.png"/><Relationship Id="rId3" Type="http://schemas.openxmlformats.org/officeDocument/2006/relationships/image" Target="../media/image62.png"/><Relationship Id="rId7" Type="http://schemas.openxmlformats.org/officeDocument/2006/relationships/image" Target="../media/image66.png"/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5.png"/><Relationship Id="rId5" Type="http://schemas.openxmlformats.org/officeDocument/2006/relationships/image" Target="../media/image64.png"/><Relationship Id="rId10" Type="http://schemas.openxmlformats.org/officeDocument/2006/relationships/image" Target="../media/image69.png"/><Relationship Id="rId4" Type="http://schemas.openxmlformats.org/officeDocument/2006/relationships/image" Target="../media/image63.png"/><Relationship Id="rId9" Type="http://schemas.openxmlformats.org/officeDocument/2006/relationships/image" Target="../media/image6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png"/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4.png"/><Relationship Id="rId5" Type="http://schemas.openxmlformats.org/officeDocument/2006/relationships/image" Target="../media/image73.png"/><Relationship Id="rId4" Type="http://schemas.openxmlformats.org/officeDocument/2006/relationships/image" Target="../media/image7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png"/><Relationship Id="rId7" Type="http://schemas.openxmlformats.org/officeDocument/2006/relationships/image" Target="../media/image80.png"/><Relationship Id="rId2" Type="http://schemas.openxmlformats.org/officeDocument/2006/relationships/image" Target="../media/image7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9.png"/><Relationship Id="rId5" Type="http://schemas.openxmlformats.org/officeDocument/2006/relationships/image" Target="../media/image78.png"/><Relationship Id="rId4" Type="http://schemas.openxmlformats.org/officeDocument/2006/relationships/image" Target="../media/image7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png"/><Relationship Id="rId2" Type="http://schemas.openxmlformats.org/officeDocument/2006/relationships/image" Target="../media/image8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4.png"/><Relationship Id="rId4" Type="http://schemas.openxmlformats.org/officeDocument/2006/relationships/image" Target="../media/image8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png"/><Relationship Id="rId2" Type="http://schemas.openxmlformats.org/officeDocument/2006/relationships/image" Target="../media/image8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9.png"/><Relationship Id="rId5" Type="http://schemas.openxmlformats.org/officeDocument/2006/relationships/image" Target="../media/image88.png"/><Relationship Id="rId4" Type="http://schemas.openxmlformats.org/officeDocument/2006/relationships/image" Target="../media/image8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png"/><Relationship Id="rId2" Type="http://schemas.openxmlformats.org/officeDocument/2006/relationships/image" Target="../media/image90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4.png"/><Relationship Id="rId5" Type="http://schemas.openxmlformats.org/officeDocument/2006/relationships/image" Target="../media/image93.png"/><Relationship Id="rId4" Type="http://schemas.openxmlformats.org/officeDocument/2006/relationships/image" Target="../media/image9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6.png"/><Relationship Id="rId7" Type="http://schemas.openxmlformats.org/officeDocument/2006/relationships/image" Target="../media/image100.png"/><Relationship Id="rId2" Type="http://schemas.openxmlformats.org/officeDocument/2006/relationships/image" Target="../media/image9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9.png"/><Relationship Id="rId5" Type="http://schemas.openxmlformats.org/officeDocument/2006/relationships/image" Target="../media/image98.png"/><Relationship Id="rId4" Type="http://schemas.openxmlformats.org/officeDocument/2006/relationships/image" Target="../media/image97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2.png"/><Relationship Id="rId2" Type="http://schemas.openxmlformats.org/officeDocument/2006/relationships/image" Target="../media/image10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4994"/>
          <a:stretch/>
        </p:blipFill>
        <p:spPr>
          <a:xfrm>
            <a:off x="117762" y="5852341"/>
            <a:ext cx="8933368" cy="89006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AA2CAA40-1EF9-48E3-B92B-7FA845473E6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4994"/>
          <a:stretch/>
        </p:blipFill>
        <p:spPr>
          <a:xfrm>
            <a:off x="127836" y="145684"/>
            <a:ext cx="8923294" cy="890063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04704" y="2352502"/>
            <a:ext cx="3985326" cy="2043935"/>
          </a:xfrm>
        </p:spPr>
        <p:txBody>
          <a:bodyPr>
            <a:noAutofit/>
          </a:bodyPr>
          <a:lstStyle/>
          <a:p>
            <a:pPr algn="ctr"/>
            <a:r>
              <a:rPr lang="en-US" sz="4800" b="1" dirty="0">
                <a:solidFill>
                  <a:srgbClr val="00B050"/>
                </a:solidFill>
              </a:rPr>
              <a:t>Written Calculation Policy</a:t>
            </a:r>
            <a:br>
              <a:rPr lang="en-US" sz="4800" b="1" dirty="0">
                <a:solidFill>
                  <a:srgbClr val="00B050"/>
                </a:solidFill>
              </a:rPr>
            </a:br>
            <a:r>
              <a:rPr lang="en-US" sz="3200" dirty="0">
                <a:solidFill>
                  <a:srgbClr val="00B050"/>
                </a:solidFill>
              </a:rPr>
              <a:t>Sep ‘21</a:t>
            </a:r>
            <a:endParaRPr lang="en-GB" sz="4800" dirty="0">
              <a:solidFill>
                <a:srgbClr val="00B050"/>
              </a:solidFill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9899275-788A-3C45-A4F3-61507AB2F616}"/>
              </a:ext>
            </a:extLst>
          </p:cNvPr>
          <p:cNvSpPr/>
          <p:nvPr/>
        </p:nvSpPr>
        <p:spPr>
          <a:xfrm>
            <a:off x="92869" y="116632"/>
            <a:ext cx="8958263" cy="6624735"/>
          </a:xfrm>
          <a:prstGeom prst="rect">
            <a:avLst/>
          </a:prstGeom>
          <a:noFill/>
          <a:ln w="57150">
            <a:solidFill>
              <a:srgbClr val="72C1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9B4E644-9D24-3C4A-9BEE-6E42592AA7E9}"/>
              </a:ext>
            </a:extLst>
          </p:cNvPr>
          <p:cNvSpPr txBox="1"/>
          <p:nvPr/>
        </p:nvSpPr>
        <p:spPr>
          <a:xfrm>
            <a:off x="5868144" y="6297373"/>
            <a:ext cx="3068241" cy="30008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1350" i="1" dirty="0">
                <a:solidFill>
                  <a:srgbClr val="8D8F92"/>
                </a:solidFill>
              </a:rPr>
              <a:t>Enabling children to flourish and succeed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B253DB16-8465-4767-BB84-81416F86B0F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255" y="6008029"/>
            <a:ext cx="907021" cy="578687"/>
          </a:xfrm>
          <a:prstGeom prst="rect">
            <a:avLst/>
          </a:prstGeom>
        </p:spPr>
      </p:pic>
      <p:pic>
        <p:nvPicPr>
          <p:cNvPr id="4" name="Picture 3" descr="A picture containing text, indoor, person, working&#10;&#10;Description automatically generated">
            <a:extLst>
              <a:ext uri="{FF2B5EF4-FFF2-40B4-BE49-F238E27FC236}">
                <a16:creationId xmlns:a16="http://schemas.microsoft.com/office/drawing/2014/main" id="{59D68D57-ED73-4FC9-9F5E-AD604A1F754D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8519"/>
          <a:stretch/>
        </p:blipFill>
        <p:spPr>
          <a:xfrm>
            <a:off x="442658" y="1351787"/>
            <a:ext cx="4462046" cy="4154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930203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89581506"/>
              </p:ext>
            </p:extLst>
          </p:nvPr>
        </p:nvGraphicFramePr>
        <p:xfrm>
          <a:off x="147835" y="1055487"/>
          <a:ext cx="8856984" cy="504979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1602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63925">
                  <a:extLst>
                    <a:ext uri="{9D8B030D-6E8A-4147-A177-3AD203B41FA5}">
                      <a16:colId xmlns:a16="http://schemas.microsoft.com/office/drawing/2014/main" val="1303380182"/>
                    </a:ext>
                  </a:extLst>
                </a:gridCol>
                <a:gridCol w="212856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0425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0536"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bg1"/>
                          </a:solidFill>
                        </a:rPr>
                        <a:t>Yr Grp &amp; Vocabulary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bg1"/>
                          </a:solidFill>
                        </a:rPr>
                        <a:t>Concrete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bg1"/>
                          </a:solidFill>
                        </a:rPr>
                        <a:t>Pictorial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bg1"/>
                          </a:solidFill>
                        </a:rPr>
                        <a:t>Abstract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74013">
                <a:tc>
                  <a:txBody>
                    <a:bodyPr/>
                    <a:lstStyle/>
                    <a:p>
                      <a:endParaRPr lang="en-GB" sz="9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GB" sz="18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Year 1</a:t>
                      </a:r>
                      <a:endParaRPr lang="en-GB" sz="18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GB" sz="18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Vocabulary: sum, total, plus, add, together, more, parts and wholes, ‘is equal to’, ‘is the same as’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000" u="sng" baseline="0" dirty="0"/>
                    </a:p>
                    <a:p>
                      <a:r>
                        <a:rPr lang="en-GB" sz="1000" b="1" u="sng" baseline="0" dirty="0"/>
                        <a:t>Combine two parts to make a whole</a:t>
                      </a:r>
                    </a:p>
                    <a:p>
                      <a:r>
                        <a:rPr lang="en-GB" sz="1000" baseline="0" dirty="0"/>
                        <a:t>Combining two sets of objects (aggregation)</a:t>
                      </a:r>
                    </a:p>
                    <a:p>
                      <a:endParaRPr lang="en-GB" sz="1000" baseline="0" dirty="0"/>
                    </a:p>
                    <a:p>
                      <a:endParaRPr lang="en-GB" sz="1000" baseline="0" dirty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aseline="0" dirty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aseline="0" dirty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u="sng" baseline="0" dirty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u="sng" baseline="0" dirty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u="sng" baseline="0" dirty="0"/>
                    </a:p>
                    <a:p>
                      <a:endParaRPr lang="en-GB" sz="10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000" baseline="0" dirty="0"/>
                    </a:p>
                    <a:p>
                      <a:r>
                        <a:rPr lang="en-GB" sz="1000" baseline="0" dirty="0"/>
                        <a:t>Represent objects as </a:t>
                      </a:r>
                      <a:r>
                        <a:rPr lang="en-GB" sz="1000" b="1" u="sng" baseline="0" dirty="0"/>
                        <a:t>dots/crosses within a part-whole diagram</a:t>
                      </a:r>
                      <a:r>
                        <a:rPr lang="en-GB" sz="1000" u="sng" baseline="0" dirty="0"/>
                        <a:t>.</a:t>
                      </a:r>
                    </a:p>
                    <a:p>
                      <a:endParaRPr lang="en-GB" sz="1000" baseline="0" dirty="0"/>
                    </a:p>
                    <a:p>
                      <a:endParaRPr lang="en-GB" sz="1000" baseline="0" dirty="0"/>
                    </a:p>
                    <a:p>
                      <a:endParaRPr lang="en-GB" sz="1000" baseline="0" dirty="0"/>
                    </a:p>
                    <a:p>
                      <a:endParaRPr lang="en-GB" sz="1000" baseline="0" dirty="0"/>
                    </a:p>
                    <a:p>
                      <a:endParaRPr lang="en-GB" sz="1000" baseline="0" dirty="0"/>
                    </a:p>
                    <a:p>
                      <a:endParaRPr lang="en-GB" sz="1000" baseline="0" dirty="0"/>
                    </a:p>
                    <a:p>
                      <a:endParaRPr lang="en-GB" sz="1000" baseline="0" dirty="0"/>
                    </a:p>
                    <a:p>
                      <a:endParaRPr lang="en-GB" sz="1000" baseline="0" dirty="0"/>
                    </a:p>
                    <a:p>
                      <a:endParaRPr lang="en-GB" sz="1000" baseline="0" dirty="0"/>
                    </a:p>
                    <a:p>
                      <a:endParaRPr lang="en-GB" sz="1000" baseline="0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endParaRPr lang="en-GB" sz="1000" b="1" u="none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GB" sz="1000" b="1" u="non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 + 3 = 7</a:t>
                      </a:r>
                    </a:p>
                    <a:p>
                      <a:r>
                        <a:rPr lang="en-GB" sz="1000" b="1" u="non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7 = 4 + 3</a:t>
                      </a:r>
                    </a:p>
                    <a:p>
                      <a:endParaRPr lang="en-GB" sz="1000" b="1" u="none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sz="1000" b="1" u="none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sz="1000" b="1" u="none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sz="1000" b="1" u="none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sz="1000" b="1" u="none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sz="1000" b="1" u="none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sz="1000" b="1" u="none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sz="1000" u="none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GB" sz="1000" b="1" u="non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Calculations should be written either side of the equality sign </a:t>
                      </a:r>
                      <a:r>
                        <a:rPr lang="en-GB" sz="1000" u="non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so that the sign is not just interpreted as ‘the answer’.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u="none" baseline="0" dirty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u="none" baseline="0" dirty="0"/>
                    </a:p>
                    <a:p>
                      <a:r>
                        <a:rPr lang="en-GB" sz="1000" b="1" u="non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Missing numbers</a:t>
                      </a:r>
                    </a:p>
                    <a:p>
                      <a:r>
                        <a:rPr lang="en-GB" sz="1000" u="non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  <a:p>
                      <a:r>
                        <a:rPr lang="en-GB" sz="1000" u="non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Missing numbers need to be placed in all possible places.</a:t>
                      </a:r>
                    </a:p>
                    <a:p>
                      <a:r>
                        <a:rPr lang="en-GB" sz="1000" u="non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 + 4 = </a:t>
                      </a:r>
                      <a:r>
                        <a:rPr lang="en-GB" sz="1000" u="non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  <a:sym typeface="Symbol" panose="05050102010706020507" pitchFamily="18" charset="2"/>
                        </a:rPr>
                        <a:t></a:t>
                      </a:r>
                      <a:r>
                        <a:rPr lang="en-GB" sz="1000" u="non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                 </a:t>
                      </a:r>
                      <a:r>
                        <a:rPr lang="en-GB" sz="1000" u="non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  <a:sym typeface="Symbol" panose="05050102010706020507" pitchFamily="18" charset="2"/>
                        </a:rPr>
                        <a:t></a:t>
                      </a:r>
                      <a:r>
                        <a:rPr lang="en-GB" sz="1000" u="non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= 2 + 4</a:t>
                      </a:r>
                    </a:p>
                    <a:p>
                      <a:r>
                        <a:rPr lang="en-GB" sz="1000" u="non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 + </a:t>
                      </a:r>
                      <a:r>
                        <a:rPr lang="en-GB" sz="1000" u="non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  <a:sym typeface="Symbol" panose="05050102010706020507" pitchFamily="18" charset="2"/>
                        </a:rPr>
                        <a:t></a:t>
                      </a:r>
                      <a:r>
                        <a:rPr lang="en-GB" sz="1000" u="non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= 6                   6 = </a:t>
                      </a:r>
                      <a:r>
                        <a:rPr lang="en-GB" sz="1000" u="non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  <a:sym typeface="Symbol" panose="05050102010706020507" pitchFamily="18" charset="2"/>
                        </a:rPr>
                        <a:t></a:t>
                      </a:r>
                      <a:r>
                        <a:rPr lang="en-GB" sz="1000" u="non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+ 2</a:t>
                      </a:r>
                    </a:p>
                    <a:p>
                      <a:endParaRPr lang="en-GB" sz="1000" u="none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u="none" baseline="0" dirty="0"/>
                        <a:t>Encourage children to use an </a:t>
                      </a:r>
                      <a:r>
                        <a:rPr lang="en-GB" sz="1000" b="1" u="sng" baseline="0" dirty="0"/>
                        <a:t>empty number track.</a:t>
                      </a:r>
                    </a:p>
                    <a:p>
                      <a:endParaRPr lang="en-GB" sz="1000" u="none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155244">
                <a:tc>
                  <a:txBody>
                    <a:bodyPr/>
                    <a:lstStyle/>
                    <a:p>
                      <a:endParaRPr lang="en-GB" sz="9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u="none" baseline="0" dirty="0"/>
                        <a:t>P</a:t>
                      </a:r>
                      <a:r>
                        <a:rPr lang="en-GB" sz="1000" baseline="0" dirty="0"/>
                        <a:t>rogress onto adding on to a set (augmentation):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="1" u="sng" baseline="0" dirty="0"/>
                    </a:p>
                    <a:p>
                      <a:r>
                        <a:rPr lang="en-GB" sz="1000" baseline="0" dirty="0"/>
                        <a:t>Encourage children to </a:t>
                      </a:r>
                      <a:r>
                        <a:rPr lang="en-GB" sz="1000" b="1" u="sng" baseline="0" dirty="0"/>
                        <a:t>count on, rather than count all.</a:t>
                      </a:r>
                    </a:p>
                    <a:p>
                      <a:endParaRPr lang="en-GB" sz="1000" baseline="0" dirty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u="sng" kern="1200" baseline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sz="10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sz="10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1" u="sng" baseline="0" dirty="0"/>
                        <a:t>Counting on with a given number line or number track</a:t>
                      </a:r>
                    </a:p>
                    <a:p>
                      <a:endParaRPr lang="en-GB" sz="1000" baseline="0" dirty="0"/>
                    </a:p>
                    <a:p>
                      <a:endParaRPr lang="en-GB" sz="1000" baseline="0" dirty="0"/>
                    </a:p>
                    <a:p>
                      <a:endParaRPr lang="en-GB" sz="1000" baseline="0" dirty="0"/>
                    </a:p>
                    <a:p>
                      <a:endParaRPr lang="en-GB" sz="1000" baseline="0" dirty="0"/>
                    </a:p>
                    <a:p>
                      <a:endParaRPr lang="en-GB" sz="1000" baseline="0" dirty="0"/>
                    </a:p>
                    <a:p>
                      <a:endParaRPr lang="en-GB" sz="1000" baseline="0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9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02846723"/>
                  </a:ext>
                </a:extLst>
              </a:tr>
            </a:tbl>
          </a:graphicData>
        </a:graphic>
      </p:graphicFrame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2A60265A-26A4-483C-8AC5-4902DCA1A79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447204535"/>
              </p:ext>
            </p:extLst>
          </p:nvPr>
        </p:nvGraphicFramePr>
        <p:xfrm>
          <a:off x="143508" y="16384"/>
          <a:ext cx="8856984" cy="8798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9" name="Picture 48">
            <a:extLst>
              <a:ext uri="{FF2B5EF4-FFF2-40B4-BE49-F238E27FC236}">
                <a16:creationId xmlns:a16="http://schemas.microsoft.com/office/drawing/2014/main" id="{F49B3992-A454-4620-886A-5DC8EA09738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383599" y="2671948"/>
            <a:ext cx="1044116" cy="531550"/>
          </a:xfrm>
          <a:prstGeom prst="rect">
            <a:avLst/>
          </a:prstGeom>
        </p:spPr>
      </p:pic>
      <p:pic>
        <p:nvPicPr>
          <p:cNvPr id="50" name="Picture 49">
            <a:extLst>
              <a:ext uri="{FF2B5EF4-FFF2-40B4-BE49-F238E27FC236}">
                <a16:creationId xmlns:a16="http://schemas.microsoft.com/office/drawing/2014/main" id="{72A69ABF-0F52-48D9-AA32-3C49064ABD1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739648" y="2539835"/>
            <a:ext cx="791146" cy="529177"/>
          </a:xfrm>
          <a:prstGeom prst="rect">
            <a:avLst/>
          </a:prstGeom>
        </p:spPr>
      </p:pic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CF0179C3-C57E-4DE8-A5FE-7B027EFFECDC}"/>
              </a:ext>
            </a:extLst>
          </p:cNvPr>
          <p:cNvCxnSpPr/>
          <p:nvPr/>
        </p:nvCxnSpPr>
        <p:spPr>
          <a:xfrm>
            <a:off x="3523624" y="2929474"/>
            <a:ext cx="216024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29" name="Picture 28">
            <a:extLst>
              <a:ext uri="{FF2B5EF4-FFF2-40B4-BE49-F238E27FC236}">
                <a16:creationId xmlns:a16="http://schemas.microsoft.com/office/drawing/2014/main" id="{7B11A56D-48D5-4F66-94A7-3896DD56B2D0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852993" y="4353952"/>
            <a:ext cx="1346117" cy="712651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AA8DD9C4-D1A1-4775-8292-DF4CC65C2237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695733" y="4904591"/>
            <a:ext cx="1448278" cy="811036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28799354-6693-49C6-99B0-09D2953C38A2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 rot="5400000">
            <a:off x="4757653" y="2193055"/>
            <a:ext cx="1663517" cy="1472837"/>
          </a:xfrm>
          <a:prstGeom prst="rect">
            <a:avLst/>
          </a:prstGeom>
        </p:spPr>
      </p:pic>
      <p:pic>
        <p:nvPicPr>
          <p:cNvPr id="58" name="Picture 57">
            <a:extLst>
              <a:ext uri="{FF2B5EF4-FFF2-40B4-BE49-F238E27FC236}">
                <a16:creationId xmlns:a16="http://schemas.microsoft.com/office/drawing/2014/main" id="{03C22985-262F-4A20-AE83-95787F530FD8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7330475" y="1605303"/>
            <a:ext cx="1398078" cy="1199121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729A2E9E-E5C2-4ECA-A2B3-8F7E1F12EE30}"/>
              </a:ext>
            </a:extLst>
          </p:cNvPr>
          <p:cNvPicPr>
            <a:picLocks noChangeAspect="1"/>
          </p:cNvPicPr>
          <p:nvPr/>
        </p:nvPicPr>
        <p:blipFill rotWithShape="1">
          <a:blip r:embed="rId13"/>
          <a:srcRect t="51266"/>
          <a:stretch/>
        </p:blipFill>
        <p:spPr>
          <a:xfrm>
            <a:off x="6904604" y="5391115"/>
            <a:ext cx="2014071" cy="6490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08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99870793"/>
              </p:ext>
            </p:extLst>
          </p:nvPr>
        </p:nvGraphicFramePr>
        <p:xfrm>
          <a:off x="147835" y="1055487"/>
          <a:ext cx="8856984" cy="52273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1602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63925">
                  <a:extLst>
                    <a:ext uri="{9D8B030D-6E8A-4147-A177-3AD203B41FA5}">
                      <a16:colId xmlns:a16="http://schemas.microsoft.com/office/drawing/2014/main" val="1303380182"/>
                    </a:ext>
                  </a:extLst>
                </a:gridCol>
                <a:gridCol w="212856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0425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53116">
                <a:tc>
                  <a:txBody>
                    <a:bodyPr/>
                    <a:lstStyle/>
                    <a:p>
                      <a:pPr algn="ctr"/>
                      <a:endParaRPr lang="en-GB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bg1"/>
                          </a:solidFill>
                        </a:rPr>
                        <a:t>Concrete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bg1"/>
                          </a:solidFill>
                        </a:rPr>
                        <a:t>Pictorial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bg1"/>
                          </a:solidFill>
                        </a:rPr>
                        <a:t>Abstract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151769">
                <a:tc>
                  <a:txBody>
                    <a:bodyPr/>
                    <a:lstStyle/>
                    <a:p>
                      <a:endParaRPr lang="en-GB" sz="9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GB" sz="18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Year 1 continued…</a:t>
                      </a:r>
                      <a:endParaRPr lang="en-GB" sz="18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000" u="sng" baseline="0" dirty="0"/>
                    </a:p>
                    <a:p>
                      <a:r>
                        <a:rPr lang="en-GB" sz="1000" b="1" u="sng" baseline="0" dirty="0"/>
                        <a:t>Regrouping to make 10</a:t>
                      </a:r>
                      <a:endParaRPr lang="en-GB" sz="1000" baseline="0" dirty="0"/>
                    </a:p>
                    <a:p>
                      <a:r>
                        <a:rPr lang="en-GB" sz="1000" baseline="0" dirty="0"/>
                        <a:t>Using tens frames or Numicon e.g. 6 + 5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aseline="0" dirty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u="sng" baseline="0" dirty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u="sng" baseline="0" dirty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u="sng" baseline="0" dirty="0"/>
                    </a:p>
                    <a:p>
                      <a:endParaRPr lang="en-GB" sz="10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sz="10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sz="10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sz="10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sz="10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sz="10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sz="10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sz="10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sz="10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sz="10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sz="10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sz="10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000" baseline="0" dirty="0"/>
                    </a:p>
                    <a:p>
                      <a:r>
                        <a:rPr lang="en-GB" sz="1000" baseline="0" dirty="0"/>
                        <a:t>Children to draw onto a ten frame.</a:t>
                      </a:r>
                    </a:p>
                    <a:p>
                      <a:endParaRPr lang="en-GB" sz="1000" baseline="0" dirty="0"/>
                    </a:p>
                    <a:p>
                      <a:endParaRPr lang="en-GB" sz="1000" baseline="0" dirty="0"/>
                    </a:p>
                    <a:p>
                      <a:endParaRPr lang="en-GB" sz="1000" baseline="0" dirty="0"/>
                    </a:p>
                    <a:p>
                      <a:endParaRPr lang="en-GB" sz="1000" baseline="0" dirty="0"/>
                    </a:p>
                    <a:p>
                      <a:endParaRPr lang="en-GB" sz="1000" baseline="0" dirty="0"/>
                    </a:p>
                    <a:p>
                      <a:endParaRPr lang="en-GB" sz="1000" baseline="0" dirty="0"/>
                    </a:p>
                    <a:p>
                      <a:endParaRPr lang="en-GB" sz="1000" baseline="0" dirty="0"/>
                    </a:p>
                    <a:p>
                      <a:endParaRPr lang="en-GB" sz="1000" baseline="0" dirty="0"/>
                    </a:p>
                    <a:p>
                      <a:endParaRPr lang="en-GB" sz="1000" baseline="0" dirty="0"/>
                    </a:p>
                    <a:p>
                      <a:endParaRPr lang="en-GB" sz="1000" baseline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000" b="1" u="sng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GB" sz="1000" b="0" u="non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Develop an understanding of </a:t>
                      </a:r>
                      <a:r>
                        <a:rPr lang="en-GB" sz="1000" b="1" u="sng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equality.</a:t>
                      </a:r>
                    </a:p>
                    <a:p>
                      <a:endParaRPr lang="en-GB" sz="10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GB" sz="10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e.g. 6 + 5 = 10 + 1</a:t>
                      </a:r>
                    </a:p>
                    <a:p>
                      <a:endParaRPr lang="en-GB" sz="10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GB" sz="10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Moving onto </a:t>
                      </a:r>
                      <a:r>
                        <a:rPr lang="en-GB" sz="1000" b="1" u="sng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missing numbers:</a:t>
                      </a:r>
                    </a:p>
                    <a:p>
                      <a:endParaRPr lang="en-GB" sz="10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sz="10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sz="10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870308">
                <a:tc>
                  <a:txBody>
                    <a:bodyPr/>
                    <a:lstStyle/>
                    <a:p>
                      <a:r>
                        <a:rPr lang="en-GB" sz="18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Year 2</a:t>
                      </a:r>
                      <a:endParaRPr lang="en-GB" sz="18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GB" sz="18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Vocabulary: sum, total, plus, add, together, more, parts and wholes, ‘is equal to’, ‘is the same as’</a:t>
                      </a:r>
                    </a:p>
                    <a:p>
                      <a:endParaRPr lang="en-GB" sz="9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b="1" u="sng" baseline="0" dirty="0"/>
                        <a:t>TO + O using base 10 equipment.</a:t>
                      </a:r>
                    </a:p>
                    <a:p>
                      <a:endParaRPr lang="en-GB" sz="1000" baseline="0" dirty="0"/>
                    </a:p>
                    <a:p>
                      <a:r>
                        <a:rPr lang="en-GB" sz="1000" baseline="0" dirty="0"/>
                        <a:t>41 + 8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u="sng" kern="1200" baseline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sz="10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sz="10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baseline="0" dirty="0"/>
                        <a:t>Children to draw representations</a:t>
                      </a:r>
                    </a:p>
                    <a:p>
                      <a:endParaRPr lang="en-GB" sz="1000" baseline="0" dirty="0"/>
                    </a:p>
                    <a:p>
                      <a:endParaRPr lang="en-GB" sz="1000" baseline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1" u="sng" baseline="0" dirty="0"/>
                        <a:t>Expanded column addition.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aseline="0" dirty="0"/>
                    </a:p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aseline="0" dirty="0"/>
                    </a:p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aseline="0" dirty="0"/>
                    </a:p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aseline="0" dirty="0"/>
                    </a:p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aseline="0" dirty="0"/>
                    </a:p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aseline="0" dirty="0"/>
                    </a:p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aseline="0" dirty="0"/>
                        <a:t>= 49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aseline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02846723"/>
                  </a:ext>
                </a:extLst>
              </a:tr>
            </a:tbl>
          </a:graphicData>
        </a:graphic>
      </p:graphicFrame>
      <p:pic>
        <p:nvPicPr>
          <p:cNvPr id="2" name="Picture 1">
            <a:extLst>
              <a:ext uri="{FF2B5EF4-FFF2-40B4-BE49-F238E27FC236}">
                <a16:creationId xmlns:a16="http://schemas.microsoft.com/office/drawing/2014/main" id="{A6133029-7BE4-49B1-BA95-5F4DFEB6C16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41890" y="1960371"/>
            <a:ext cx="1787717" cy="1488204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162F2817-EC07-424E-AF1F-28F7227ECAF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53811" y="2134555"/>
            <a:ext cx="2151595" cy="85583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E66BBCF-4EE2-4D22-8CD7-D365554FD58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34295" y="3064508"/>
            <a:ext cx="1190625" cy="124777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9FBF59FE-D0C3-4E51-848C-66A57B92A62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39843" y="2422971"/>
            <a:ext cx="1395508" cy="855839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909BA76F-61B9-47D0-8184-39F254C2FFE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353811" y="4621413"/>
            <a:ext cx="2151595" cy="78934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9834C266-9704-4FEF-AD02-B30FEE3B5A4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825891" y="4734481"/>
            <a:ext cx="1695450" cy="135255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CC817171-8586-40F9-8907-0577FF877A5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838752" y="4774254"/>
            <a:ext cx="1695450" cy="1028259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id="{4FE81F74-624B-4512-99DC-BEEAE2077FC5}"/>
              </a:ext>
            </a:extLst>
          </p:cNvPr>
          <p:cNvSpPr/>
          <p:nvPr/>
        </p:nvSpPr>
        <p:spPr>
          <a:xfrm>
            <a:off x="126006" y="250573"/>
            <a:ext cx="8856984" cy="730800"/>
          </a:xfrm>
          <a:prstGeom prst="rect">
            <a:avLst/>
          </a:prstGeom>
        </p:spPr>
        <p:style>
          <a:lnRef idx="2">
            <a:schemeClr val="accent3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grpSp>
        <p:nvGrpSpPr>
          <p:cNvPr id="17" name="Group 16">
            <a:extLst>
              <a:ext uri="{FF2B5EF4-FFF2-40B4-BE49-F238E27FC236}">
                <a16:creationId xmlns:a16="http://schemas.microsoft.com/office/drawing/2014/main" id="{C902A37A-DC02-4101-A5CB-F84318ED2AE7}"/>
              </a:ext>
            </a:extLst>
          </p:cNvPr>
          <p:cNvGrpSpPr/>
          <p:nvPr/>
        </p:nvGrpSpPr>
        <p:grpSpPr>
          <a:xfrm>
            <a:off x="682951" y="110440"/>
            <a:ext cx="5094304" cy="561511"/>
            <a:chOff x="556945" y="8938"/>
            <a:chExt cx="5094304" cy="561511"/>
          </a:xfrm>
        </p:grpSpPr>
        <p:sp>
          <p:nvSpPr>
            <p:cNvPr id="18" name="Rectangle: Rounded Corners 17">
              <a:extLst>
                <a:ext uri="{FF2B5EF4-FFF2-40B4-BE49-F238E27FC236}">
                  <a16:creationId xmlns:a16="http://schemas.microsoft.com/office/drawing/2014/main" id="{31B78519-02CF-4A4F-9DF9-51A729A066EA}"/>
                </a:ext>
              </a:extLst>
            </p:cNvPr>
            <p:cNvSpPr/>
            <p:nvPr/>
          </p:nvSpPr>
          <p:spPr>
            <a:xfrm>
              <a:off x="556945" y="8938"/>
              <a:ext cx="5094304" cy="561511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0"/>
                <a:satOff val="0"/>
                <a:lumOff val="0"/>
                <a:alphaOff val="0"/>
              </a:schemeClr>
            </a:fillRef>
            <a:effectRef idx="0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9" name="Rectangle: Rounded Corners 5">
              <a:extLst>
                <a:ext uri="{FF2B5EF4-FFF2-40B4-BE49-F238E27FC236}">
                  <a16:creationId xmlns:a16="http://schemas.microsoft.com/office/drawing/2014/main" id="{4DDA55C6-7ABF-4092-94CB-05AA2C4DC14D}"/>
                </a:ext>
              </a:extLst>
            </p:cNvPr>
            <p:cNvSpPr txBox="1"/>
            <p:nvPr/>
          </p:nvSpPr>
          <p:spPr>
            <a:xfrm>
              <a:off x="584356" y="36349"/>
              <a:ext cx="5039482" cy="506689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34341" tIns="0" rIns="234341" bIns="0" numCol="1" spcCol="1270" anchor="ctr" anchorCtr="0">
              <a:noAutofit/>
            </a:bodyPr>
            <a:lstStyle/>
            <a:p>
              <a:pPr marL="0" lvl="0" indent="0" algn="l" defTabSz="1955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4400" kern="1200" dirty="0"/>
                <a:t>+ Addition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00589890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54283284"/>
              </p:ext>
            </p:extLst>
          </p:nvPr>
        </p:nvGraphicFramePr>
        <p:xfrm>
          <a:off x="126875" y="837406"/>
          <a:ext cx="8825307" cy="575994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15251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55828">
                  <a:extLst>
                    <a:ext uri="{9D8B030D-6E8A-4147-A177-3AD203B41FA5}">
                      <a16:colId xmlns:a16="http://schemas.microsoft.com/office/drawing/2014/main" val="1303380182"/>
                    </a:ext>
                  </a:extLst>
                </a:gridCol>
                <a:gridCol w="21209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29601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80237">
                <a:tc>
                  <a:txBody>
                    <a:bodyPr/>
                    <a:lstStyle/>
                    <a:p>
                      <a:pPr algn="ctr"/>
                      <a:endParaRPr lang="en-GB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bg1"/>
                          </a:solidFill>
                        </a:rPr>
                        <a:t>Concrete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bg1"/>
                          </a:solidFill>
                        </a:rPr>
                        <a:t>Pictorial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bg1"/>
                          </a:solidFill>
                        </a:rPr>
                        <a:t>Abstract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84925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Year 2 continued…</a:t>
                      </a:r>
                      <a:endParaRPr lang="en-GB" sz="18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sz="18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+ TO using base 10 equipment.</a:t>
                      </a:r>
                    </a:p>
                    <a:p>
                      <a:endParaRPr lang="en-GB" sz="10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GB" sz="10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47 + 25</a:t>
                      </a:r>
                    </a:p>
                    <a:p>
                      <a:endParaRPr lang="en-GB" sz="10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sz="10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GB" sz="10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baseline="0" dirty="0"/>
                        <a:t>Represent base 10 using pictures.</a:t>
                      </a:r>
                    </a:p>
                    <a:p>
                      <a:endParaRPr lang="en-GB" sz="1000" baseline="0" dirty="0"/>
                    </a:p>
                    <a:p>
                      <a:endParaRPr lang="en-GB" sz="1000" baseline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b="1" u="sng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Expended column addition</a:t>
                      </a:r>
                    </a:p>
                    <a:p>
                      <a:pPr algn="r"/>
                      <a:endParaRPr lang="en-GB" sz="10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r"/>
                      <a:endParaRPr lang="en-GB" sz="10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r"/>
                      <a:endParaRPr lang="en-GB" sz="10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r"/>
                      <a:endParaRPr lang="en-GB" sz="10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r"/>
                      <a:endParaRPr lang="en-GB" sz="10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sz="10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770656">
                <a:tc>
                  <a:txBody>
                    <a:bodyPr/>
                    <a:lstStyle/>
                    <a:p>
                      <a:r>
                        <a:rPr lang="en-GB" sz="18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Year 3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Vocabulary: sum, total, plus, add, together, more, parts and wholes, ‘is equal to’, ‘is the same as’</a:t>
                      </a:r>
                    </a:p>
                    <a:p>
                      <a:endParaRPr lang="en-GB" sz="18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sz="18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baseline="0" dirty="0"/>
                        <a:t>HTO + HTO using base 10 equipment or place value counters.</a:t>
                      </a:r>
                    </a:p>
                    <a:p>
                      <a:endParaRPr lang="en-GB" sz="1000" baseline="0" dirty="0"/>
                    </a:p>
                    <a:p>
                      <a:endParaRPr lang="en-GB" sz="1000" baseline="0" dirty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u="sng" kern="1200" baseline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sz="10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sz="10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baseline="0" dirty="0"/>
                        <a:t>Represent base 10 or place value counters with pictures.</a:t>
                      </a:r>
                    </a:p>
                    <a:p>
                      <a:endParaRPr lang="en-GB" sz="1000" baseline="0" dirty="0"/>
                    </a:p>
                    <a:p>
                      <a:endParaRPr lang="en-GB" sz="1000" baseline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1" u="sng" baseline="0" dirty="0"/>
                        <a:t>Expanded column addition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="1" u="sng" baseline="0" dirty="0"/>
                    </a:p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="0" u="none" baseline="0" dirty="0"/>
                    </a:p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="0" u="none" baseline="0" dirty="0"/>
                    </a:p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="0" u="none" baseline="0" dirty="0"/>
                    </a:p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="0" u="none" baseline="0" dirty="0"/>
                    </a:p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="0" u="none" baseline="0" dirty="0"/>
                    </a:p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0" u="none" baseline="0" dirty="0"/>
                        <a:t>=611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="1" u="sng" baseline="0" dirty="0"/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0" u="none" baseline="0" dirty="0"/>
                        <a:t>Progressing to: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="1" u="sng" baseline="0" dirty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="1" u="sng" baseline="0" dirty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="1" u="sng" baseline="0" dirty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="1" u="sng" baseline="0" dirty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="1" u="sng" baseline="0" dirty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="1" u="sng" baseline="0" dirty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="1" u="sng" baseline="0" dirty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="1" u="sng" baseline="0" dirty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="1" u="sng" baseline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02846723"/>
                  </a:ext>
                </a:extLst>
              </a:tr>
              <a:tr h="54341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Year 4, 5 &amp; 6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As above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As above, using larger numbers.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baseline="0" dirty="0"/>
                        <a:t>As above, using larger numbers.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aseline="0" dirty="0"/>
                        <a:t>As above, using larger numbers.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00366935"/>
                  </a:ext>
                </a:extLst>
              </a:tr>
            </a:tbl>
          </a:graphicData>
        </a:graphic>
      </p:graphicFrame>
      <p:pic>
        <p:nvPicPr>
          <p:cNvPr id="17" name="Picture 16">
            <a:extLst>
              <a:ext uri="{FF2B5EF4-FFF2-40B4-BE49-F238E27FC236}">
                <a16:creationId xmlns:a16="http://schemas.microsoft.com/office/drawing/2014/main" id="{77AD161A-E136-407D-99AD-F067B545A26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99359" y="3923147"/>
            <a:ext cx="2101429" cy="1289112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EB3D3A11-95B1-47A1-A21C-31D6B3D36A6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70466" y="3724264"/>
            <a:ext cx="1647708" cy="1300026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690418D7-BAAF-40DB-867B-6D017B04F2E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07090" y="1442692"/>
            <a:ext cx="1333341" cy="1608068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E58466FB-156C-4F3C-B602-15E9945B9AA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181722" y="1442692"/>
            <a:ext cx="1094514" cy="160806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20A3DEFE-1F50-4685-BD02-FA4A7802233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842604" y="1614775"/>
            <a:ext cx="1815179" cy="1263902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530AC57E-4FBA-432D-B315-F42B2593BF70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r="7467"/>
          <a:stretch/>
        </p:blipFill>
        <p:spPr>
          <a:xfrm>
            <a:off x="6687852" y="3350293"/>
            <a:ext cx="1886344" cy="114570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28672BF2-08F8-49F9-937D-336D4783CAC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833777" y="4789681"/>
            <a:ext cx="1812006" cy="1145708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id="{CE178BBE-9F57-4761-977E-6453A718A0A0}"/>
              </a:ext>
            </a:extLst>
          </p:cNvPr>
          <p:cNvSpPr/>
          <p:nvPr/>
        </p:nvSpPr>
        <p:spPr>
          <a:xfrm>
            <a:off x="135327" y="200715"/>
            <a:ext cx="8856984" cy="561511"/>
          </a:xfrm>
          <a:prstGeom prst="rect">
            <a:avLst/>
          </a:prstGeom>
        </p:spPr>
        <p:style>
          <a:lnRef idx="2">
            <a:schemeClr val="accent3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grpSp>
        <p:nvGrpSpPr>
          <p:cNvPr id="19" name="Group 18">
            <a:extLst>
              <a:ext uri="{FF2B5EF4-FFF2-40B4-BE49-F238E27FC236}">
                <a16:creationId xmlns:a16="http://schemas.microsoft.com/office/drawing/2014/main" id="{7F411EE7-D32D-4FE2-91A4-469A9403C513}"/>
              </a:ext>
            </a:extLst>
          </p:cNvPr>
          <p:cNvGrpSpPr/>
          <p:nvPr/>
        </p:nvGrpSpPr>
        <p:grpSpPr>
          <a:xfrm>
            <a:off x="692272" y="60582"/>
            <a:ext cx="5094304" cy="561511"/>
            <a:chOff x="556945" y="8938"/>
            <a:chExt cx="5094304" cy="561511"/>
          </a:xfrm>
        </p:grpSpPr>
        <p:sp>
          <p:nvSpPr>
            <p:cNvPr id="20" name="Rectangle: Rounded Corners 19">
              <a:extLst>
                <a:ext uri="{FF2B5EF4-FFF2-40B4-BE49-F238E27FC236}">
                  <a16:creationId xmlns:a16="http://schemas.microsoft.com/office/drawing/2014/main" id="{3319E08F-C495-4C56-8029-DA98C2F38DE5}"/>
                </a:ext>
              </a:extLst>
            </p:cNvPr>
            <p:cNvSpPr/>
            <p:nvPr/>
          </p:nvSpPr>
          <p:spPr>
            <a:xfrm>
              <a:off x="556945" y="8938"/>
              <a:ext cx="5094304" cy="561511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0"/>
                <a:satOff val="0"/>
                <a:lumOff val="0"/>
                <a:alphaOff val="0"/>
              </a:schemeClr>
            </a:fillRef>
            <a:effectRef idx="0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1" name="Rectangle: Rounded Corners 5">
              <a:extLst>
                <a:ext uri="{FF2B5EF4-FFF2-40B4-BE49-F238E27FC236}">
                  <a16:creationId xmlns:a16="http://schemas.microsoft.com/office/drawing/2014/main" id="{24BFD252-5CE0-4766-B1BF-530E326F2173}"/>
                </a:ext>
              </a:extLst>
            </p:cNvPr>
            <p:cNvSpPr txBox="1"/>
            <p:nvPr/>
          </p:nvSpPr>
          <p:spPr>
            <a:xfrm>
              <a:off x="584356" y="36349"/>
              <a:ext cx="5039482" cy="506689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34341" tIns="0" rIns="234341" bIns="0" numCol="1" spcCol="1270" anchor="ctr" anchorCtr="0">
              <a:noAutofit/>
            </a:bodyPr>
            <a:lstStyle/>
            <a:p>
              <a:pPr marL="0" lvl="0" indent="0" algn="l" defTabSz="1955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4400" kern="1200" dirty="0"/>
                <a:t>+ Addition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26749110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C26F2672-DDED-445D-8382-DA130D23BCF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47199" r="18068"/>
          <a:stretch/>
        </p:blipFill>
        <p:spPr>
          <a:xfrm>
            <a:off x="7300784" y="2984264"/>
            <a:ext cx="1735712" cy="142042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976D0B1E-B79C-4658-98BB-4918E8EDEEE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1602" b="74484"/>
          <a:stretch/>
        </p:blipFill>
        <p:spPr>
          <a:xfrm>
            <a:off x="6748758" y="2153977"/>
            <a:ext cx="2706585" cy="891259"/>
          </a:xfrm>
          <a:prstGeom prst="rect">
            <a:avLst/>
          </a:prstGeom>
        </p:spPr>
      </p:pic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17023939"/>
              </p:ext>
            </p:extLst>
          </p:nvPr>
        </p:nvGraphicFramePr>
        <p:xfrm>
          <a:off x="107504" y="1052736"/>
          <a:ext cx="8856984" cy="561662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90821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84276">
                  <a:extLst>
                    <a:ext uri="{9D8B030D-6E8A-4147-A177-3AD203B41FA5}">
                      <a16:colId xmlns:a16="http://schemas.microsoft.com/office/drawing/2014/main" val="1303380182"/>
                    </a:ext>
                  </a:extLst>
                </a:gridCol>
                <a:gridCol w="21602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0425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721877"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bg1"/>
                          </a:solidFill>
                        </a:rPr>
                        <a:t>Yr Grp &amp; Vocabulary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bg1"/>
                          </a:solidFill>
                        </a:rPr>
                        <a:t>Concrete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bg1"/>
                          </a:solidFill>
                        </a:rPr>
                        <a:t>Pictorial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bg1"/>
                          </a:solidFill>
                        </a:rPr>
                        <a:t>Abstract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43418">
                <a:tc rowSpan="2">
                  <a:txBody>
                    <a:bodyPr/>
                    <a:lstStyle/>
                    <a:p>
                      <a:r>
                        <a:rPr lang="en-GB" sz="18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Year 1 </a:t>
                      </a:r>
                    </a:p>
                    <a:p>
                      <a:endParaRPr lang="en-GB" sz="18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GB" sz="18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Vocabulary: </a:t>
                      </a:r>
                    </a:p>
                    <a:p>
                      <a:endParaRPr lang="en-GB" sz="18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GB" sz="18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Subtraction, subtract, take away, distance between, difference between, more than, minus, less than, equals = same as, most, least, pattern, odd, even, digit</a:t>
                      </a:r>
                    </a:p>
                    <a:p>
                      <a:endParaRPr lang="en-GB" sz="18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Physically taking away and removing physical objects from a whole </a:t>
                      </a:r>
                      <a:r>
                        <a:rPr lang="en-GB" sz="10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(tens frames, Numicon, cubes and other items such as beanbags could be used )</a:t>
                      </a:r>
                    </a:p>
                    <a:p>
                      <a:endParaRPr lang="en-GB" sz="10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sz="10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baseline="0" dirty="0"/>
                        <a:t>Children to draw the concrete resources they are using and cross out the correct amount. The bar model can be used.</a:t>
                      </a:r>
                    </a:p>
                    <a:p>
                      <a:endParaRPr lang="en-GB" sz="1000" baseline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1" u="sng" baseline="0" dirty="0"/>
                        <a:t>Part-whole diagram and equality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051329">
                <a:tc vMerge="1">
                  <a:txBody>
                    <a:bodyPr/>
                    <a:lstStyle/>
                    <a:p>
                      <a:endParaRPr lang="en-GB" sz="9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Counting back </a:t>
                      </a:r>
                      <a:r>
                        <a:rPr lang="en-GB" sz="10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(using number lines or number track as support) children start with 6 and count back 2)</a:t>
                      </a:r>
                    </a:p>
                    <a:p>
                      <a:endParaRPr lang="en-GB" sz="10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sz="10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baseline="0" dirty="0"/>
                        <a:t>Children to represent what they see pictorially e.g. </a:t>
                      </a:r>
                    </a:p>
                    <a:p>
                      <a:endParaRPr lang="en-GB" sz="1000" baseline="0" dirty="0"/>
                    </a:p>
                    <a:p>
                      <a:endParaRPr lang="en-GB" sz="1000" baseline="0" dirty="0"/>
                    </a:p>
                    <a:p>
                      <a:endParaRPr lang="en-GB" sz="1000" baseline="0" dirty="0"/>
                    </a:p>
                    <a:p>
                      <a:endParaRPr lang="en-GB" sz="1000" baseline="0" dirty="0"/>
                    </a:p>
                    <a:p>
                      <a:endParaRPr lang="en-GB" sz="1000" baseline="0" dirty="0"/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aseline="0" dirty="0"/>
                        <a:t>Use a given number line or number track.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aseline="0" dirty="0"/>
                        <a:t>Encourage children to use an empty number line.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aseline="0" dirty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aseline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02846723"/>
                  </a:ext>
                </a:extLst>
              </a:tr>
            </a:tbl>
          </a:graphicData>
        </a:graphic>
      </p:graphicFrame>
      <p:pic>
        <p:nvPicPr>
          <p:cNvPr id="2" name="Picture 1">
            <a:extLst>
              <a:ext uri="{FF2B5EF4-FFF2-40B4-BE49-F238E27FC236}">
                <a16:creationId xmlns:a16="http://schemas.microsoft.com/office/drawing/2014/main" id="{22C96947-3211-46AD-8BE4-1ADEFCF8920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04197" y="2508673"/>
            <a:ext cx="2337434" cy="144016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68192C2D-9FA8-4E13-A2FC-9C69DE780B1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72000" y="2602979"/>
            <a:ext cx="2057400" cy="1762125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F772AB6A-4336-4EC0-80EF-E9FCEEE2D092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r="9060"/>
          <a:stretch/>
        </p:blipFill>
        <p:spPr>
          <a:xfrm>
            <a:off x="2104197" y="5242507"/>
            <a:ext cx="2337434" cy="112551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562C6043-17FC-4129-9294-26C236AEC18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856524" y="5013176"/>
            <a:ext cx="1522470" cy="691544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E65CEA25-468C-49C8-B07E-C143700BCFB7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b="50000"/>
          <a:stretch/>
        </p:blipFill>
        <p:spPr>
          <a:xfrm>
            <a:off x="4537693" y="6007020"/>
            <a:ext cx="2091707" cy="691544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C8063966-8603-4879-B839-BA228DA45C64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t="54688"/>
          <a:stretch/>
        </p:blipFill>
        <p:spPr>
          <a:xfrm>
            <a:off x="6802311" y="5059491"/>
            <a:ext cx="2055011" cy="615710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7E775758-C007-474C-9EC1-8BC9D7EDC528}"/>
              </a:ext>
            </a:extLst>
          </p:cNvPr>
          <p:cNvSpPr/>
          <p:nvPr/>
        </p:nvSpPr>
        <p:spPr>
          <a:xfrm>
            <a:off x="117442" y="209097"/>
            <a:ext cx="8856984" cy="730800"/>
          </a:xfrm>
          <a:prstGeom prst="rect">
            <a:avLst/>
          </a:prstGeom>
        </p:spPr>
        <p:style>
          <a:lnRef idx="2">
            <a:schemeClr val="accent3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12E4E03C-95F1-43D1-97F5-0F36AE4134BB}"/>
              </a:ext>
            </a:extLst>
          </p:cNvPr>
          <p:cNvGrpSpPr/>
          <p:nvPr/>
        </p:nvGrpSpPr>
        <p:grpSpPr>
          <a:xfrm>
            <a:off x="674387" y="68964"/>
            <a:ext cx="5094304" cy="561511"/>
            <a:chOff x="556945" y="8938"/>
            <a:chExt cx="5094304" cy="561511"/>
          </a:xfrm>
        </p:grpSpPr>
        <p:sp>
          <p:nvSpPr>
            <p:cNvPr id="16" name="Rectangle: Rounded Corners 15">
              <a:extLst>
                <a:ext uri="{FF2B5EF4-FFF2-40B4-BE49-F238E27FC236}">
                  <a16:creationId xmlns:a16="http://schemas.microsoft.com/office/drawing/2014/main" id="{C8FDF2B3-1F5F-462B-AC24-34BA894B3F85}"/>
                </a:ext>
              </a:extLst>
            </p:cNvPr>
            <p:cNvSpPr/>
            <p:nvPr/>
          </p:nvSpPr>
          <p:spPr>
            <a:xfrm>
              <a:off x="556945" y="8938"/>
              <a:ext cx="5094304" cy="561511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0"/>
                <a:satOff val="0"/>
                <a:lumOff val="0"/>
                <a:alphaOff val="0"/>
              </a:schemeClr>
            </a:fillRef>
            <a:effectRef idx="0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7" name="Rectangle: Rounded Corners 5">
              <a:extLst>
                <a:ext uri="{FF2B5EF4-FFF2-40B4-BE49-F238E27FC236}">
                  <a16:creationId xmlns:a16="http://schemas.microsoft.com/office/drawing/2014/main" id="{048CF1B5-B583-4E27-951A-275D966F60CE}"/>
                </a:ext>
              </a:extLst>
            </p:cNvPr>
            <p:cNvSpPr txBox="1"/>
            <p:nvPr/>
          </p:nvSpPr>
          <p:spPr>
            <a:xfrm>
              <a:off x="584356" y="36349"/>
              <a:ext cx="5039482" cy="506689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34341" tIns="0" rIns="234341" bIns="0" numCol="1" spcCol="1270" anchor="ctr" anchorCtr="0">
              <a:noAutofit/>
            </a:bodyPr>
            <a:lstStyle/>
            <a:p>
              <a:pPr marL="0" lvl="0" indent="0" algn="l" defTabSz="1955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4400" dirty="0"/>
                <a:t>-</a:t>
              </a:r>
              <a:r>
                <a:rPr lang="en-US" sz="4400" kern="1200" dirty="0"/>
                <a:t> Subtraction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6162417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>
            <a:extLst>
              <a:ext uri="{FF2B5EF4-FFF2-40B4-BE49-F238E27FC236}">
                <a16:creationId xmlns:a16="http://schemas.microsoft.com/office/drawing/2014/main" id="{B2F727D8-5E6E-4763-8A28-9431A2B19D5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46663" y="5015611"/>
            <a:ext cx="2404248" cy="1407614"/>
          </a:xfrm>
          <a:prstGeom prst="rect">
            <a:avLst/>
          </a:prstGeom>
        </p:spPr>
      </p:pic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54730532"/>
              </p:ext>
            </p:extLst>
          </p:nvPr>
        </p:nvGraphicFramePr>
        <p:xfrm>
          <a:off x="143508" y="1052736"/>
          <a:ext cx="8856984" cy="561662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90821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48272">
                  <a:extLst>
                    <a:ext uri="{9D8B030D-6E8A-4147-A177-3AD203B41FA5}">
                      <a16:colId xmlns:a16="http://schemas.microsoft.com/office/drawing/2014/main" val="1303380182"/>
                    </a:ext>
                  </a:extLst>
                </a:gridCol>
                <a:gridCol w="21962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0425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721877">
                <a:tc rowSpan="3">
                  <a:txBody>
                    <a:bodyPr/>
                    <a:lstStyle/>
                    <a:p>
                      <a:r>
                        <a:rPr lang="en-GB" sz="18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Year 1 continued..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bg1"/>
                          </a:solidFill>
                        </a:rPr>
                        <a:t>Concrete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bg1"/>
                          </a:solidFill>
                        </a:rPr>
                        <a:t>Pictorial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bg1"/>
                          </a:solidFill>
                        </a:rPr>
                        <a:t>Abstract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726395">
                <a:tc vMerge="1">
                  <a:txBody>
                    <a:bodyPr/>
                    <a:lstStyle/>
                    <a:p>
                      <a:endParaRPr lang="en-GB" sz="18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Making 10 </a:t>
                      </a:r>
                      <a:r>
                        <a:rPr lang="en-GB" sz="10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using ten frames. </a:t>
                      </a:r>
                    </a:p>
                    <a:p>
                      <a:r>
                        <a:rPr lang="en-GB" sz="10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14- 5 </a:t>
                      </a:r>
                    </a:p>
                    <a:p>
                      <a:endParaRPr lang="en-GB" sz="10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sz="10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sz="10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baseline="0" dirty="0"/>
                        <a:t>Children to present the tens frame pictorially and discuss what they did to make 10. </a:t>
                      </a:r>
                    </a:p>
                    <a:p>
                      <a:endParaRPr lang="en-GB" sz="1000" baseline="0" dirty="0"/>
                    </a:p>
                    <a:p>
                      <a:endParaRPr lang="en-GB" sz="1000" baseline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aseline="0" dirty="0"/>
                        <a:t>Children to show how they can make 10 by partitioning the subtrahend.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aseline="0" dirty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aseline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168352">
                <a:tc vMerge="1">
                  <a:txBody>
                    <a:bodyPr/>
                    <a:lstStyle/>
                    <a:p>
                      <a:endParaRPr lang="en-GB" sz="9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Finding the difference </a:t>
                      </a:r>
                      <a:r>
                        <a:rPr lang="en-GB" sz="10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(using cubes, Numicon or Cuisenaire rods, other objects can also be used). </a:t>
                      </a:r>
                    </a:p>
                    <a:p>
                      <a:endParaRPr lang="en-GB" sz="10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GB" sz="10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Calculate the difference between 8 and 5. </a:t>
                      </a:r>
                    </a:p>
                    <a:p>
                      <a:endParaRPr lang="en-GB" sz="10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sz="10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baseline="0" dirty="0"/>
                        <a:t>Children to draw the cubes/other concrete objects which they have used to illustrate what they need to calculate. </a:t>
                      </a:r>
                    </a:p>
                    <a:p>
                      <a:endParaRPr lang="en-GB" sz="1000" baseline="0" dirty="0"/>
                    </a:p>
                    <a:p>
                      <a:endParaRPr lang="en-GB" sz="1000" baseline="0" dirty="0"/>
                    </a:p>
                    <a:p>
                      <a:endParaRPr lang="en-GB" sz="1000" baseline="0" dirty="0"/>
                    </a:p>
                    <a:p>
                      <a:endParaRPr lang="en-GB" sz="1000" baseline="0" dirty="0"/>
                    </a:p>
                    <a:p>
                      <a:endParaRPr lang="en-GB" sz="1000" baseline="0" dirty="0"/>
                    </a:p>
                    <a:p>
                      <a:endParaRPr lang="en-GB" sz="1000" baseline="0" dirty="0"/>
                    </a:p>
                    <a:p>
                      <a:endParaRPr lang="en-GB" sz="1000" baseline="0" dirty="0"/>
                    </a:p>
                    <a:p>
                      <a:endParaRPr lang="en-GB" sz="1000" baseline="0" dirty="0"/>
                    </a:p>
                    <a:p>
                      <a:endParaRPr lang="en-GB" sz="1000" baseline="0" dirty="0"/>
                    </a:p>
                    <a:p>
                      <a:endParaRPr lang="en-GB" sz="1000" baseline="0" dirty="0"/>
                    </a:p>
                    <a:p>
                      <a:endParaRPr lang="en-GB" sz="1000" baseline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aseline="0" dirty="0"/>
                        <a:t>Find the difference between 8 and 5.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aseline="0" dirty="0"/>
                        <a:t>8- 5, the difference is ____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aseline="0" dirty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aseline="0" dirty="0"/>
                        <a:t>Children to explore why 9-6 = 8- 5= 7 – 4 have the same difference.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aseline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02846723"/>
                  </a:ext>
                </a:extLst>
              </a:tr>
            </a:tbl>
          </a:graphicData>
        </a:graphic>
      </p:graphicFrame>
      <p:pic>
        <p:nvPicPr>
          <p:cNvPr id="11" name="Picture 10">
            <a:extLst>
              <a:ext uri="{FF2B5EF4-FFF2-40B4-BE49-F238E27FC236}">
                <a16:creationId xmlns:a16="http://schemas.microsoft.com/office/drawing/2014/main" id="{E26DC006-B3A3-4DAF-A029-DFE6A3FA287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55997" y="2262497"/>
            <a:ext cx="2250643" cy="680963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0E8B20EC-2D4A-4F91-BA29-34EC3DD00B4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86943" y="2174235"/>
            <a:ext cx="1127363" cy="1166503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119A235F-BCCF-4600-832A-E88551D0C5D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94811" y="2085975"/>
            <a:ext cx="1038225" cy="1343025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75A737F1-F87B-4255-9A4F-B1E0A456660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46497" y="4473396"/>
            <a:ext cx="2199979" cy="1000636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0879117A-1827-4E7D-BE5C-BF481584B5A0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b="51392"/>
          <a:stretch/>
        </p:blipFill>
        <p:spPr>
          <a:xfrm>
            <a:off x="4581358" y="4256081"/>
            <a:ext cx="1934858" cy="717634"/>
          </a:xfrm>
          <a:prstGeom prst="rect">
            <a:avLst/>
          </a:prstGeom>
        </p:spPr>
      </p:pic>
      <p:sp>
        <p:nvSpPr>
          <p:cNvPr id="20" name="Rectangle 19">
            <a:extLst>
              <a:ext uri="{FF2B5EF4-FFF2-40B4-BE49-F238E27FC236}">
                <a16:creationId xmlns:a16="http://schemas.microsoft.com/office/drawing/2014/main" id="{263ACD96-7F93-48DB-B57A-4A26E96515F7}"/>
              </a:ext>
            </a:extLst>
          </p:cNvPr>
          <p:cNvSpPr/>
          <p:nvPr/>
        </p:nvSpPr>
        <p:spPr>
          <a:xfrm>
            <a:off x="165550" y="195058"/>
            <a:ext cx="8856984" cy="730800"/>
          </a:xfrm>
          <a:prstGeom prst="rect">
            <a:avLst/>
          </a:prstGeom>
        </p:spPr>
        <p:style>
          <a:lnRef idx="2">
            <a:schemeClr val="accent3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grpSp>
        <p:nvGrpSpPr>
          <p:cNvPr id="21" name="Group 20">
            <a:extLst>
              <a:ext uri="{FF2B5EF4-FFF2-40B4-BE49-F238E27FC236}">
                <a16:creationId xmlns:a16="http://schemas.microsoft.com/office/drawing/2014/main" id="{0527668B-C358-49B9-8D55-831503912DB9}"/>
              </a:ext>
            </a:extLst>
          </p:cNvPr>
          <p:cNvGrpSpPr/>
          <p:nvPr/>
        </p:nvGrpSpPr>
        <p:grpSpPr>
          <a:xfrm>
            <a:off x="722495" y="54925"/>
            <a:ext cx="5094304" cy="561511"/>
            <a:chOff x="556945" y="8938"/>
            <a:chExt cx="5094304" cy="561511"/>
          </a:xfrm>
        </p:grpSpPr>
        <p:sp>
          <p:nvSpPr>
            <p:cNvPr id="22" name="Rectangle: Rounded Corners 21">
              <a:extLst>
                <a:ext uri="{FF2B5EF4-FFF2-40B4-BE49-F238E27FC236}">
                  <a16:creationId xmlns:a16="http://schemas.microsoft.com/office/drawing/2014/main" id="{46D9821D-CB92-4E7B-A7CD-37CB83460CF0}"/>
                </a:ext>
              </a:extLst>
            </p:cNvPr>
            <p:cNvSpPr/>
            <p:nvPr/>
          </p:nvSpPr>
          <p:spPr>
            <a:xfrm>
              <a:off x="556945" y="8938"/>
              <a:ext cx="5094304" cy="561511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0"/>
                <a:satOff val="0"/>
                <a:lumOff val="0"/>
                <a:alphaOff val="0"/>
              </a:schemeClr>
            </a:fillRef>
            <a:effectRef idx="0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3" name="Rectangle: Rounded Corners 5">
              <a:extLst>
                <a:ext uri="{FF2B5EF4-FFF2-40B4-BE49-F238E27FC236}">
                  <a16:creationId xmlns:a16="http://schemas.microsoft.com/office/drawing/2014/main" id="{AEB6BAC8-01D2-4171-84B4-65D41C04A64B}"/>
                </a:ext>
              </a:extLst>
            </p:cNvPr>
            <p:cNvSpPr txBox="1"/>
            <p:nvPr/>
          </p:nvSpPr>
          <p:spPr>
            <a:xfrm>
              <a:off x="584356" y="36349"/>
              <a:ext cx="5039482" cy="506689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34341" tIns="0" rIns="234341" bIns="0" numCol="1" spcCol="1270" anchor="ctr" anchorCtr="0">
              <a:noAutofit/>
            </a:bodyPr>
            <a:lstStyle/>
            <a:p>
              <a:pPr marL="0" lvl="0" indent="0" algn="l" defTabSz="1955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4400" dirty="0"/>
                <a:t>-</a:t>
              </a:r>
              <a:r>
                <a:rPr lang="en-US" sz="4400" kern="1200" dirty="0"/>
                <a:t> Subtraction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15366805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CC689E1-F016-4584-BB7E-A8A02FE44D6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21919" y="2204865"/>
            <a:ext cx="1750081" cy="1199494"/>
          </a:xfrm>
          <a:prstGeom prst="rect">
            <a:avLst/>
          </a:prstGeom>
        </p:spPr>
      </p:pic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92238415"/>
              </p:ext>
            </p:extLst>
          </p:nvPr>
        </p:nvGraphicFramePr>
        <p:xfrm>
          <a:off x="143508" y="916712"/>
          <a:ext cx="8856984" cy="592206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90821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48272">
                  <a:extLst>
                    <a:ext uri="{9D8B030D-6E8A-4147-A177-3AD203B41FA5}">
                      <a16:colId xmlns:a16="http://schemas.microsoft.com/office/drawing/2014/main" val="1303380182"/>
                    </a:ext>
                  </a:extLst>
                </a:gridCol>
                <a:gridCol w="21962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0425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681579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b="1" dirty="0">
                          <a:solidFill>
                            <a:schemeClr val="bg1"/>
                          </a:solidFill>
                        </a:rPr>
                        <a:t>Yr Grp &amp; Vocabulary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bg1"/>
                          </a:solidFill>
                        </a:rPr>
                        <a:t>Concrete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bg1"/>
                          </a:solidFill>
                        </a:rPr>
                        <a:t>Pictorial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bg1"/>
                          </a:solidFill>
                        </a:rPr>
                        <a:t>Abstract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902717">
                <a:tc rowSpan="2">
                  <a:txBody>
                    <a:bodyPr/>
                    <a:lstStyle/>
                    <a:p>
                      <a:r>
                        <a:rPr lang="en-GB" sz="18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Year 2 </a:t>
                      </a:r>
                    </a:p>
                    <a:p>
                      <a:endParaRPr lang="en-GB" sz="18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GB" sz="18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Vocabulary: </a:t>
                      </a:r>
                    </a:p>
                    <a:p>
                      <a:endParaRPr lang="en-GB" sz="18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GB" sz="18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Subtraction, subtract, take away, difference, difference between, minus</a:t>
                      </a:r>
                    </a:p>
                    <a:p>
                      <a:r>
                        <a:rPr lang="en-GB" sz="18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Tens, ones, partition </a:t>
                      </a:r>
                    </a:p>
                    <a:p>
                      <a:r>
                        <a:rPr lang="en-GB" sz="18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Near multiple of 10, tens boundary</a:t>
                      </a:r>
                    </a:p>
                    <a:p>
                      <a:r>
                        <a:rPr lang="en-GB" sz="18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Less than, one less, two less… ten less… one hundred less</a:t>
                      </a:r>
                    </a:p>
                    <a:p>
                      <a:endParaRPr lang="en-GB" sz="18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Use partitioning of tens and ones to subtract a 2 digit number from another 2 digit number with no regrouping involved. </a:t>
                      </a:r>
                    </a:p>
                    <a:p>
                      <a:endParaRPr lang="en-GB" sz="10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GB" sz="10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37 – 12 = </a:t>
                      </a:r>
                    </a:p>
                    <a:p>
                      <a:r>
                        <a:rPr lang="en-GB" sz="10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37 – 10 = 27 </a:t>
                      </a:r>
                    </a:p>
                    <a:p>
                      <a:r>
                        <a:rPr lang="en-GB" sz="10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27 – 2 = 25 </a:t>
                      </a:r>
                    </a:p>
                    <a:p>
                      <a:endParaRPr lang="en-GB" sz="10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sz="10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sz="10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baseline="0" dirty="0"/>
                        <a:t>Children to present the 2 digit number using a pictorial image. </a:t>
                      </a:r>
                    </a:p>
                    <a:p>
                      <a:endParaRPr lang="en-GB" sz="1000" baseline="0" dirty="0"/>
                    </a:p>
                    <a:p>
                      <a:r>
                        <a:rPr lang="en-GB" sz="1000" baseline="0" dirty="0"/>
                        <a:t>37- 12  ( subtract 10, subtract 2) = 25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aseline="0" dirty="0"/>
                        <a:t>Children to use a number line to show partitioning of the 2 digit number 10 and 2, then to subtract this from  37 separately.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aseline="0" dirty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aseline="0" dirty="0"/>
                        <a:t>37 – 12 =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37765">
                <a:tc vMerge="1">
                  <a:txBody>
                    <a:bodyPr/>
                    <a:lstStyle/>
                    <a:p>
                      <a:endParaRPr lang="en-GB" sz="9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Column method using base 10.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48-7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sz="10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baseline="0" dirty="0"/>
                        <a:t>Children to represent the base 10 pictorially were no renaming is required</a:t>
                      </a:r>
                    </a:p>
                    <a:p>
                      <a:endParaRPr lang="en-GB" sz="1000" baseline="0" dirty="0"/>
                    </a:p>
                    <a:p>
                      <a:endParaRPr lang="en-GB" sz="1000" baseline="0" dirty="0"/>
                    </a:p>
                    <a:p>
                      <a:endParaRPr lang="en-GB" sz="1000" baseline="0" dirty="0"/>
                    </a:p>
                    <a:p>
                      <a:endParaRPr lang="en-GB" sz="1000" baseline="0" dirty="0"/>
                    </a:p>
                    <a:p>
                      <a:endParaRPr lang="en-GB" sz="1000" baseline="0" dirty="0"/>
                    </a:p>
                    <a:p>
                      <a:endParaRPr lang="en-GB" sz="1000" baseline="0" dirty="0"/>
                    </a:p>
                    <a:p>
                      <a:endParaRPr lang="en-GB" sz="1000" baseline="0" dirty="0"/>
                    </a:p>
                    <a:p>
                      <a:endParaRPr lang="en-GB" sz="1000" baseline="0" dirty="0"/>
                    </a:p>
                    <a:p>
                      <a:endParaRPr lang="en-GB" sz="1000" baseline="0" dirty="0"/>
                    </a:p>
                    <a:p>
                      <a:endParaRPr lang="en-GB" sz="1000" baseline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aseline="0" dirty="0"/>
                        <a:t>Children to use the</a:t>
                      </a:r>
                      <a:r>
                        <a:rPr lang="en-GB" sz="1000" b="1" u="sng" baseline="0" dirty="0"/>
                        <a:t> expanded form of column subtraction.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aseline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02846723"/>
                  </a:ext>
                </a:extLst>
              </a:tr>
            </a:tbl>
          </a:graphicData>
        </a:graphic>
      </p:graphicFrame>
      <p:pic>
        <p:nvPicPr>
          <p:cNvPr id="2" name="Picture 1">
            <a:extLst>
              <a:ext uri="{FF2B5EF4-FFF2-40B4-BE49-F238E27FC236}">
                <a16:creationId xmlns:a16="http://schemas.microsoft.com/office/drawing/2014/main" id="{6CE363E4-8D46-4161-A251-46A7058F225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35787" y="2837042"/>
            <a:ext cx="2161310" cy="46946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140A9CC-CAA0-4FF0-A965-E764C703B05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72000" y="2298781"/>
            <a:ext cx="2089969" cy="1007727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F650680-E08F-44A5-A6FE-DC518FDD7A6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53551" y="4252036"/>
            <a:ext cx="2292773" cy="79889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396AAC3F-D813-42F0-A055-6DDC7C1C18F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697676" y="4075410"/>
            <a:ext cx="1838614" cy="1572499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CBC3DB71-9CDF-49F2-800F-3D75FB0A360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859541" y="4024703"/>
            <a:ext cx="1817700" cy="1478396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154E5198-A2F8-4AF7-B0BD-4520A2C12901}"/>
              </a:ext>
            </a:extLst>
          </p:cNvPr>
          <p:cNvSpPr/>
          <p:nvPr/>
        </p:nvSpPr>
        <p:spPr>
          <a:xfrm>
            <a:off x="148308" y="207644"/>
            <a:ext cx="8856984" cy="730800"/>
          </a:xfrm>
          <a:prstGeom prst="rect">
            <a:avLst/>
          </a:prstGeom>
        </p:spPr>
        <p:style>
          <a:lnRef idx="2">
            <a:schemeClr val="accent3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6152B6E4-4986-4315-AA0C-215069B3DED7}"/>
              </a:ext>
            </a:extLst>
          </p:cNvPr>
          <p:cNvGrpSpPr/>
          <p:nvPr/>
        </p:nvGrpSpPr>
        <p:grpSpPr>
          <a:xfrm>
            <a:off x="705253" y="67511"/>
            <a:ext cx="5094304" cy="561511"/>
            <a:chOff x="556945" y="8938"/>
            <a:chExt cx="5094304" cy="561511"/>
          </a:xfrm>
        </p:grpSpPr>
        <p:sp>
          <p:nvSpPr>
            <p:cNvPr id="17" name="Rectangle: Rounded Corners 16">
              <a:extLst>
                <a:ext uri="{FF2B5EF4-FFF2-40B4-BE49-F238E27FC236}">
                  <a16:creationId xmlns:a16="http://schemas.microsoft.com/office/drawing/2014/main" id="{7721B314-EDFC-4EB3-9C62-E89E699DE57D}"/>
                </a:ext>
              </a:extLst>
            </p:cNvPr>
            <p:cNvSpPr/>
            <p:nvPr/>
          </p:nvSpPr>
          <p:spPr>
            <a:xfrm>
              <a:off x="556945" y="8938"/>
              <a:ext cx="5094304" cy="561511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0"/>
                <a:satOff val="0"/>
                <a:lumOff val="0"/>
                <a:alphaOff val="0"/>
              </a:schemeClr>
            </a:fillRef>
            <a:effectRef idx="0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8" name="Rectangle: Rounded Corners 5">
              <a:extLst>
                <a:ext uri="{FF2B5EF4-FFF2-40B4-BE49-F238E27FC236}">
                  <a16:creationId xmlns:a16="http://schemas.microsoft.com/office/drawing/2014/main" id="{05195E50-7734-42FF-8480-5857C23F63A7}"/>
                </a:ext>
              </a:extLst>
            </p:cNvPr>
            <p:cNvSpPr txBox="1"/>
            <p:nvPr/>
          </p:nvSpPr>
          <p:spPr>
            <a:xfrm>
              <a:off x="584356" y="36349"/>
              <a:ext cx="5039482" cy="506689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34341" tIns="0" rIns="234341" bIns="0" numCol="1" spcCol="1270" anchor="ctr" anchorCtr="0">
              <a:noAutofit/>
            </a:bodyPr>
            <a:lstStyle/>
            <a:p>
              <a:pPr marL="0" lvl="0" indent="0" algn="l" defTabSz="1955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4400" dirty="0"/>
                <a:t>-</a:t>
              </a:r>
              <a:r>
                <a:rPr lang="en-US" sz="4400" kern="1200" dirty="0"/>
                <a:t> Subtraction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45152978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42982042"/>
              </p:ext>
            </p:extLst>
          </p:nvPr>
        </p:nvGraphicFramePr>
        <p:xfrm>
          <a:off x="151761" y="932619"/>
          <a:ext cx="8856984" cy="51816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90821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48272">
                  <a:extLst>
                    <a:ext uri="{9D8B030D-6E8A-4147-A177-3AD203B41FA5}">
                      <a16:colId xmlns:a16="http://schemas.microsoft.com/office/drawing/2014/main" val="1303380182"/>
                    </a:ext>
                  </a:extLst>
                </a:gridCol>
                <a:gridCol w="21962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0425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36141">
                <a:tc rowSpan="2">
                  <a:txBody>
                    <a:bodyPr/>
                    <a:lstStyle/>
                    <a:p>
                      <a:r>
                        <a:rPr lang="en-GB" sz="18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Year 2 continued</a:t>
                      </a:r>
                      <a:r>
                        <a:rPr lang="en-GB" sz="18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…</a:t>
                      </a:r>
                    </a:p>
                    <a:p>
                      <a:endParaRPr lang="en-GB" sz="18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GB" sz="18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Vocabulary:</a:t>
                      </a:r>
                    </a:p>
                    <a:p>
                      <a:r>
                        <a:rPr lang="en-GB" sz="18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Renaming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bg1"/>
                          </a:solidFill>
                        </a:rPr>
                        <a:t>Concrete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bg1"/>
                          </a:solidFill>
                        </a:rPr>
                        <a:t>Pictorial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bg1"/>
                          </a:solidFill>
                        </a:rPr>
                        <a:t>Abstract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99758">
                <a:tc vMerge="1">
                  <a:txBody>
                    <a:bodyPr/>
                    <a:lstStyle/>
                    <a:p>
                      <a:endParaRPr lang="en-GB" sz="18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Column method </a:t>
                      </a:r>
                      <a:r>
                        <a:rPr lang="en-GB" sz="10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using base 10 and having to rename. </a:t>
                      </a:r>
                    </a:p>
                    <a:p>
                      <a:endParaRPr lang="en-GB" sz="10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GB" sz="10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41-26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baseline="0" dirty="0"/>
                        <a:t>Represent the base 10 pictorially, remembering to show the renaming.</a:t>
                      </a:r>
                    </a:p>
                    <a:p>
                      <a:endParaRPr lang="en-GB" sz="1000" baseline="0" dirty="0"/>
                    </a:p>
                    <a:p>
                      <a:r>
                        <a:rPr lang="en-GB" sz="1000" baseline="0" dirty="0"/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aseline="0" dirty="0"/>
                        <a:t>Expanded column method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aseline="0" dirty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aseline="0" dirty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aseline="0" dirty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aseline="0" dirty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aseline="0" dirty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aseline="0" dirty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aseline="0" dirty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aseline="0" dirty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aseline="0" dirty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aseline="0" dirty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aseline="0" dirty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aseline="0" dirty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aseline="0" dirty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aseline="0" dirty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aseline="0" dirty="0"/>
                        <a:t>Progressing to the formal column method when ready. Children must understand that when they have renamed the 10 they still have 41 because 41 = 30 + 11.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aseline="0" dirty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aseline="0" dirty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aseline="0" dirty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aseline="0" dirty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aseline="0" dirty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aseline="0" dirty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aseline="0" dirty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aseline="0" dirty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aseline="0" dirty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aseline="0" dirty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aseline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10" name="Picture 9">
            <a:extLst>
              <a:ext uri="{FF2B5EF4-FFF2-40B4-BE49-F238E27FC236}">
                <a16:creationId xmlns:a16="http://schemas.microsoft.com/office/drawing/2014/main" id="{033B55B3-5775-4232-A10B-F595195079D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1677" y="2708920"/>
            <a:ext cx="3746308" cy="880335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52260ED5-CE82-484D-B7DF-EC13FC2E7E6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39479" y="1960089"/>
            <a:ext cx="1509362" cy="1497662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1E426E0C-019D-41FE-97C5-80277019BF3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75474" y="4581128"/>
            <a:ext cx="1229731" cy="1217792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962AB08E-AEAE-4E5B-B8D6-C7E0FC6C7BE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048367" y="1838650"/>
            <a:ext cx="1509362" cy="1411741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9F585CE2-FF62-4150-B69A-E468F0D905F6}"/>
              </a:ext>
            </a:extLst>
          </p:cNvPr>
          <p:cNvSpPr/>
          <p:nvPr/>
        </p:nvSpPr>
        <p:spPr>
          <a:xfrm>
            <a:off x="162308" y="195882"/>
            <a:ext cx="8856984" cy="730800"/>
          </a:xfrm>
          <a:prstGeom prst="rect">
            <a:avLst/>
          </a:prstGeom>
        </p:spPr>
        <p:style>
          <a:lnRef idx="2">
            <a:schemeClr val="accent3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0F75C7DE-CFF2-40B9-B6D7-06E7D247664A}"/>
              </a:ext>
            </a:extLst>
          </p:cNvPr>
          <p:cNvGrpSpPr/>
          <p:nvPr/>
        </p:nvGrpSpPr>
        <p:grpSpPr>
          <a:xfrm>
            <a:off x="719253" y="55749"/>
            <a:ext cx="5094304" cy="561511"/>
            <a:chOff x="556945" y="8938"/>
            <a:chExt cx="5094304" cy="561511"/>
          </a:xfrm>
        </p:grpSpPr>
        <p:sp>
          <p:nvSpPr>
            <p:cNvPr id="17" name="Rectangle: Rounded Corners 16">
              <a:extLst>
                <a:ext uri="{FF2B5EF4-FFF2-40B4-BE49-F238E27FC236}">
                  <a16:creationId xmlns:a16="http://schemas.microsoft.com/office/drawing/2014/main" id="{13C695B3-B1CF-4F1B-A717-64EBCB18B617}"/>
                </a:ext>
              </a:extLst>
            </p:cNvPr>
            <p:cNvSpPr/>
            <p:nvPr/>
          </p:nvSpPr>
          <p:spPr>
            <a:xfrm>
              <a:off x="556945" y="8938"/>
              <a:ext cx="5094304" cy="561511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0"/>
                <a:satOff val="0"/>
                <a:lumOff val="0"/>
                <a:alphaOff val="0"/>
              </a:schemeClr>
            </a:fillRef>
            <a:effectRef idx="0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8" name="Rectangle: Rounded Corners 5">
              <a:extLst>
                <a:ext uri="{FF2B5EF4-FFF2-40B4-BE49-F238E27FC236}">
                  <a16:creationId xmlns:a16="http://schemas.microsoft.com/office/drawing/2014/main" id="{14E24478-4E9D-437F-8ABA-D98BD5346264}"/>
                </a:ext>
              </a:extLst>
            </p:cNvPr>
            <p:cNvSpPr txBox="1"/>
            <p:nvPr/>
          </p:nvSpPr>
          <p:spPr>
            <a:xfrm>
              <a:off x="584356" y="36349"/>
              <a:ext cx="5039482" cy="506689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34341" tIns="0" rIns="234341" bIns="0" numCol="1" spcCol="1270" anchor="ctr" anchorCtr="0">
              <a:noAutofit/>
            </a:bodyPr>
            <a:lstStyle/>
            <a:p>
              <a:pPr marL="0" lvl="0" indent="0" algn="l" defTabSz="1955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4400" dirty="0"/>
                <a:t>-</a:t>
              </a:r>
              <a:r>
                <a:rPr lang="en-US" sz="4400" kern="1200" dirty="0"/>
                <a:t> Subtraction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21586165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90625110"/>
              </p:ext>
            </p:extLst>
          </p:nvPr>
        </p:nvGraphicFramePr>
        <p:xfrm>
          <a:off x="179512" y="970008"/>
          <a:ext cx="8856984" cy="555533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90821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48272">
                  <a:extLst>
                    <a:ext uri="{9D8B030D-6E8A-4147-A177-3AD203B41FA5}">
                      <a16:colId xmlns:a16="http://schemas.microsoft.com/office/drawing/2014/main" val="1303380182"/>
                    </a:ext>
                  </a:extLst>
                </a:gridCol>
                <a:gridCol w="21962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0425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91466">
                <a:tc>
                  <a:txBody>
                    <a:bodyPr/>
                    <a:lstStyle/>
                    <a:p>
                      <a:endParaRPr lang="en-GB" sz="18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bg1"/>
                          </a:solidFill>
                        </a:rPr>
                        <a:t>Concrete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bg1"/>
                          </a:solidFill>
                        </a:rPr>
                        <a:t>Pictorial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bg1"/>
                          </a:solidFill>
                        </a:rPr>
                        <a:t>Abstract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55823">
                <a:tc>
                  <a:txBody>
                    <a:bodyPr/>
                    <a:lstStyle/>
                    <a:p>
                      <a:r>
                        <a:rPr lang="en-GB" sz="18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Year  3 </a:t>
                      </a:r>
                    </a:p>
                    <a:p>
                      <a:endParaRPr lang="en-GB" sz="18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GB" sz="18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Vocabulary:  </a:t>
                      </a:r>
                    </a:p>
                    <a:p>
                      <a:r>
                        <a:rPr lang="en-GB" sz="18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Hundreds, tens, ones, estimate, partition, recombine, difference, decrease, near multiple of 10 and 100, inverse, rounding, column subtraction, </a:t>
                      </a:r>
                      <a:r>
                        <a:rPr lang="en-GB" sz="18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rename</a:t>
                      </a:r>
                    </a:p>
                    <a:p>
                      <a:r>
                        <a:rPr lang="en-GB" sz="18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See also Y1 and Y2</a:t>
                      </a:r>
                    </a:p>
                    <a:p>
                      <a:endParaRPr lang="en-GB" sz="18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sz="9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Column method </a:t>
                      </a:r>
                      <a:r>
                        <a:rPr lang="en-GB" sz="10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using place value counters.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234-88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baseline="0" dirty="0"/>
                        <a:t>Represent the place value counters pictorially ; remembering to show what has been renamed.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aseline="0" dirty="0"/>
                        <a:t>Expanded column method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aseline="0" dirty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aseline="0" dirty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aseline="0" dirty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aseline="0" dirty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aseline="0" dirty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aseline="0" dirty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aseline="0" dirty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aseline="0" dirty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aseline="0" dirty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aseline="0" dirty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aseline="0" dirty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aseline="0" dirty="0"/>
                        <a:t>Formal column method. Children must understand what has happened when they have crossed out digits.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46150">
                <a:tc>
                  <a:txBody>
                    <a:bodyPr/>
                    <a:lstStyle/>
                    <a:p>
                      <a:endParaRPr lang="en-GB" sz="9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GB" sz="18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Years 4, 5 and 6</a:t>
                      </a:r>
                    </a:p>
                  </a:txBody>
                  <a:tcP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Continue to follow concrete, pictorial and abstract model from Year 3 to meet the needs of each specific year group.  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sz="1000" baseline="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900" baseline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02846723"/>
                  </a:ext>
                </a:extLst>
              </a:tr>
            </a:tbl>
          </a:graphicData>
        </a:graphic>
      </p:graphicFrame>
      <p:pic>
        <p:nvPicPr>
          <p:cNvPr id="3" name="Picture 2">
            <a:extLst>
              <a:ext uri="{FF2B5EF4-FFF2-40B4-BE49-F238E27FC236}">
                <a16:creationId xmlns:a16="http://schemas.microsoft.com/office/drawing/2014/main" id="{539A7206-2B1A-4C23-9867-E2B33FE59A5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39570"/>
          <a:stretch/>
        </p:blipFill>
        <p:spPr>
          <a:xfrm>
            <a:off x="2195736" y="2214907"/>
            <a:ext cx="3960440" cy="1481456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5251A57-D37A-4291-BF11-698431A6F8F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49924" y="1658038"/>
            <a:ext cx="2010147" cy="1356498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736B3E65-7886-4631-977E-54DBCFDEF5F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92374" y="3843465"/>
            <a:ext cx="2078512" cy="1492044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01248EA4-7657-4D4A-B6C9-E1F5276E671F}"/>
              </a:ext>
            </a:extLst>
          </p:cNvPr>
          <p:cNvSpPr/>
          <p:nvPr/>
        </p:nvSpPr>
        <p:spPr>
          <a:xfrm>
            <a:off x="179512" y="189457"/>
            <a:ext cx="8826356" cy="730800"/>
          </a:xfrm>
          <a:prstGeom prst="rect">
            <a:avLst/>
          </a:prstGeom>
        </p:spPr>
        <p:style>
          <a:lnRef idx="2">
            <a:schemeClr val="accent3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C1015322-E837-4C79-A92C-B404060817CA}"/>
              </a:ext>
            </a:extLst>
          </p:cNvPr>
          <p:cNvGrpSpPr/>
          <p:nvPr/>
        </p:nvGrpSpPr>
        <p:grpSpPr>
          <a:xfrm>
            <a:off x="611560" y="139706"/>
            <a:ext cx="5076688" cy="561511"/>
            <a:chOff x="556945" y="8938"/>
            <a:chExt cx="5094304" cy="561511"/>
          </a:xfrm>
        </p:grpSpPr>
        <p:sp>
          <p:nvSpPr>
            <p:cNvPr id="13" name="Rectangle: Rounded Corners 12">
              <a:extLst>
                <a:ext uri="{FF2B5EF4-FFF2-40B4-BE49-F238E27FC236}">
                  <a16:creationId xmlns:a16="http://schemas.microsoft.com/office/drawing/2014/main" id="{C7278813-7773-4BB9-8164-8FC3D0644F7E}"/>
                </a:ext>
              </a:extLst>
            </p:cNvPr>
            <p:cNvSpPr/>
            <p:nvPr/>
          </p:nvSpPr>
          <p:spPr>
            <a:xfrm>
              <a:off x="556945" y="8938"/>
              <a:ext cx="5094304" cy="561511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0"/>
                <a:satOff val="0"/>
                <a:lumOff val="0"/>
                <a:alphaOff val="0"/>
              </a:schemeClr>
            </a:fillRef>
            <a:effectRef idx="0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4" name="Rectangle: Rounded Corners 5">
              <a:extLst>
                <a:ext uri="{FF2B5EF4-FFF2-40B4-BE49-F238E27FC236}">
                  <a16:creationId xmlns:a16="http://schemas.microsoft.com/office/drawing/2014/main" id="{93AA3DF8-370D-4362-92FB-AF2E48AB8C08}"/>
                </a:ext>
              </a:extLst>
            </p:cNvPr>
            <p:cNvSpPr txBox="1"/>
            <p:nvPr/>
          </p:nvSpPr>
          <p:spPr>
            <a:xfrm>
              <a:off x="584356" y="36349"/>
              <a:ext cx="5039482" cy="506689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34341" tIns="0" rIns="234341" bIns="0" numCol="1" spcCol="1270" anchor="ctr" anchorCtr="0">
              <a:noAutofit/>
            </a:bodyPr>
            <a:lstStyle/>
            <a:p>
              <a:pPr marL="0" lvl="0" indent="0" algn="l" defTabSz="1955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4400" dirty="0"/>
                <a:t>-</a:t>
              </a:r>
              <a:r>
                <a:rPr lang="en-US" sz="4400" kern="1200" dirty="0"/>
                <a:t> Subtraction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69192473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97798875"/>
              </p:ext>
            </p:extLst>
          </p:nvPr>
        </p:nvGraphicFramePr>
        <p:xfrm>
          <a:off x="143508" y="1052736"/>
          <a:ext cx="8856984" cy="563768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1602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32248">
                  <a:extLst>
                    <a:ext uri="{9D8B030D-6E8A-4147-A177-3AD203B41FA5}">
                      <a16:colId xmlns:a16="http://schemas.microsoft.com/office/drawing/2014/main" val="1303380182"/>
                    </a:ext>
                  </a:extLst>
                </a:gridCol>
                <a:gridCol w="21602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0425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40550"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bg1"/>
                          </a:solidFill>
                        </a:rPr>
                        <a:t>Yr Grp &amp; Vocabulary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bg1"/>
                          </a:solidFill>
                        </a:rPr>
                        <a:t>Concrete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bg1"/>
                          </a:solidFill>
                        </a:rPr>
                        <a:t>Pictorial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bg1"/>
                          </a:solidFill>
                        </a:rPr>
                        <a:t>Abstract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635963">
                <a:tc rowSpan="2">
                  <a:txBody>
                    <a:bodyPr/>
                    <a:lstStyle/>
                    <a:p>
                      <a:r>
                        <a:rPr lang="en-GB" sz="18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Year 1</a:t>
                      </a:r>
                    </a:p>
                    <a:p>
                      <a:endParaRPr lang="en-GB" sz="18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Vocabulary: multiplication, lots of, groups of, double, arrays, repeated addition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Repeated grouping/repeated addition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aseline="0" dirty="0"/>
                        <a:t>Washing line, and other practical resources for counting. Concrete objects. Numicon; bundles of straws, bead strings etc</a:t>
                      </a:r>
                    </a:p>
                    <a:p>
                      <a:endParaRPr lang="en-GB" sz="10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baseline="0" dirty="0"/>
                        <a:t>Children to represent the practical resources in a picture and using a number line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aseline="0" dirty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aseline="0" dirty="0"/>
                        <a:t>2 x 5 = 10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aseline="0" dirty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aseline="0" dirty="0"/>
                        <a:t>2 + 2 + 2 + 2 + 2 = 10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aseline="0" dirty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aseline="0" dirty="0"/>
                        <a:t>2 multiplied by 5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aseline="0" dirty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aseline="0" dirty="0"/>
                        <a:t>5 pairs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aseline="0" dirty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aseline="0" dirty="0"/>
                        <a:t>5 jumps of 2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aseline="0" dirty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aseline="0" dirty="0"/>
                        <a:t>Abstract number line showing 5 jumps of 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635963">
                <a:tc vMerge="1">
                  <a:txBody>
                    <a:bodyPr/>
                    <a:lstStyle/>
                    <a:p>
                      <a:endParaRPr lang="en-GB" sz="18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1" baseline="0" dirty="0"/>
                        <a:t>Use arrays </a:t>
                      </a:r>
                      <a:r>
                        <a:rPr lang="en-GB" sz="1000" baseline="0" dirty="0"/>
                        <a:t>to understand multiplication can be done in any order (commutative). Counters and other objects can be used</a:t>
                      </a:r>
                    </a:p>
                    <a:p>
                      <a:endParaRPr lang="en-GB" sz="10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baseline="0" dirty="0"/>
                        <a:t>Children to represent the arrays pictorially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aseline="0" dirty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aseline="0" dirty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aseline="0" dirty="0"/>
                        <a:t>2 x 5 = 10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aseline="0" dirty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aseline="0" dirty="0"/>
                        <a:t>5 x 2 = 10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aseline="0" dirty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aseline="0" dirty="0"/>
                        <a:t>10 = 2 x 5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aseline="0" dirty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aseline="0" dirty="0"/>
                        <a:t>10 = 5 x 2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aseline="0" dirty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aseline="0" dirty="0"/>
                        <a:t>2 + 2 + 2 + 2 + 2 = 10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aseline="0" dirty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aseline="0" dirty="0"/>
                        <a:t>5 + 5 = 10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aseline="0" dirty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aseline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02846723"/>
                  </a:ext>
                </a:extLst>
              </a:tr>
            </a:tbl>
          </a:graphicData>
        </a:graphic>
      </p:graphicFrame>
      <p:pic>
        <p:nvPicPr>
          <p:cNvPr id="10" name="Picture 2">
            <a:extLst>
              <a:ext uri="{FF2B5EF4-FFF2-40B4-BE49-F238E27FC236}">
                <a16:creationId xmlns:a16="http://schemas.microsoft.com/office/drawing/2014/main" id="{1BDE6AD7-7C42-46A2-A331-DE0011D951D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4659" b="28100"/>
          <a:stretch/>
        </p:blipFill>
        <p:spPr bwMode="auto">
          <a:xfrm>
            <a:off x="2441476" y="2511199"/>
            <a:ext cx="1913601" cy="7431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2">
            <a:extLst>
              <a:ext uri="{FF2B5EF4-FFF2-40B4-BE49-F238E27FC236}">
                <a16:creationId xmlns:a16="http://schemas.microsoft.com/office/drawing/2014/main" id="{8B63F07B-63DB-41D6-A4AE-A30528B402F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82" t="64185" r="36267" b="-2755"/>
          <a:stretch/>
        </p:blipFill>
        <p:spPr bwMode="auto">
          <a:xfrm>
            <a:off x="6804248" y="3501008"/>
            <a:ext cx="2021613" cy="4471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761155D1-9AFC-4189-8B5D-5A89A41DA81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63219" y="2399401"/>
            <a:ext cx="2090167" cy="483394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C138F465-A053-4E23-B187-74E5475044A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31027" y="4922116"/>
            <a:ext cx="1924050" cy="1504950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54843759-06DC-4447-8E67-D87DA3F39C2A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r="69283"/>
          <a:stretch/>
        </p:blipFill>
        <p:spPr>
          <a:xfrm>
            <a:off x="4617482" y="4581128"/>
            <a:ext cx="618432" cy="1143756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93453E18-CFFC-4B28-9E88-DFB1742347B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48212" t="15059" b="44070"/>
          <a:stretch/>
        </p:blipFill>
        <p:spPr>
          <a:xfrm>
            <a:off x="5635448" y="5919381"/>
            <a:ext cx="1042666" cy="467475"/>
          </a:xfrm>
          <a:prstGeom prst="rect">
            <a:avLst/>
          </a:prstGeom>
        </p:spPr>
      </p:pic>
      <p:sp>
        <p:nvSpPr>
          <p:cNvPr id="37" name="TextBox 36">
            <a:extLst>
              <a:ext uri="{FF2B5EF4-FFF2-40B4-BE49-F238E27FC236}">
                <a16:creationId xmlns:a16="http://schemas.microsoft.com/office/drawing/2014/main" id="{39CD4285-98C1-47DB-AC37-D6ECE990694E}"/>
              </a:ext>
            </a:extLst>
          </p:cNvPr>
          <p:cNvSpPr txBox="1"/>
          <p:nvPr/>
        </p:nvSpPr>
        <p:spPr>
          <a:xfrm>
            <a:off x="5234110" y="4653136"/>
            <a:ext cx="72008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/>
              <a:t>2 x 5 = 10</a:t>
            </a:r>
            <a:endParaRPr lang="en-US" sz="900" dirty="0"/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F867DE7B-07B6-4B5A-9EF2-A5F8F2C68700}"/>
              </a:ext>
            </a:extLst>
          </p:cNvPr>
          <p:cNvSpPr txBox="1"/>
          <p:nvPr/>
        </p:nvSpPr>
        <p:spPr>
          <a:xfrm>
            <a:off x="5755443" y="6427066"/>
            <a:ext cx="72008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/>
              <a:t>2 x 5 = 10</a:t>
            </a:r>
            <a:endParaRPr lang="en-US" sz="900" dirty="0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FC5011A9-5FE8-443E-BD41-CB630ABCBF6D}"/>
              </a:ext>
            </a:extLst>
          </p:cNvPr>
          <p:cNvSpPr txBox="1"/>
          <p:nvPr/>
        </p:nvSpPr>
        <p:spPr>
          <a:xfrm>
            <a:off x="4617482" y="5724884"/>
            <a:ext cx="72008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/>
              <a:t>5 x 2 = 10</a:t>
            </a:r>
            <a:endParaRPr lang="en-US" sz="900" dirty="0"/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FE731DB6-C1A7-437B-8974-E1AC150DFCE3}"/>
              </a:ext>
            </a:extLst>
          </p:cNvPr>
          <p:cNvSpPr txBox="1"/>
          <p:nvPr/>
        </p:nvSpPr>
        <p:spPr>
          <a:xfrm>
            <a:off x="5018863" y="6112196"/>
            <a:ext cx="72008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/>
              <a:t>5 x 2 = 10</a:t>
            </a:r>
            <a:endParaRPr lang="en-US" sz="900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8E4CD0DA-BE47-4413-B9DC-6DA1C64E3987}"/>
              </a:ext>
            </a:extLst>
          </p:cNvPr>
          <p:cNvSpPr/>
          <p:nvPr/>
        </p:nvSpPr>
        <p:spPr>
          <a:xfrm>
            <a:off x="143508" y="293899"/>
            <a:ext cx="8856984" cy="730800"/>
          </a:xfrm>
          <a:prstGeom prst="rect">
            <a:avLst/>
          </a:prstGeom>
        </p:spPr>
        <p:style>
          <a:lnRef idx="2">
            <a:schemeClr val="accent3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15CE0880-E1E6-4101-9CC6-D06B3CF5601A}"/>
              </a:ext>
            </a:extLst>
          </p:cNvPr>
          <p:cNvGrpSpPr/>
          <p:nvPr/>
        </p:nvGrpSpPr>
        <p:grpSpPr>
          <a:xfrm>
            <a:off x="700453" y="153766"/>
            <a:ext cx="5094304" cy="561511"/>
            <a:chOff x="556945" y="8938"/>
            <a:chExt cx="5094304" cy="561511"/>
          </a:xfrm>
        </p:grpSpPr>
        <p:sp>
          <p:nvSpPr>
            <p:cNvPr id="17" name="Rectangle: Rounded Corners 16">
              <a:extLst>
                <a:ext uri="{FF2B5EF4-FFF2-40B4-BE49-F238E27FC236}">
                  <a16:creationId xmlns:a16="http://schemas.microsoft.com/office/drawing/2014/main" id="{E3DBD406-EFF5-4241-A018-4DA124550FCD}"/>
                </a:ext>
              </a:extLst>
            </p:cNvPr>
            <p:cNvSpPr/>
            <p:nvPr/>
          </p:nvSpPr>
          <p:spPr>
            <a:xfrm>
              <a:off x="556945" y="8938"/>
              <a:ext cx="5094304" cy="561511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0"/>
                <a:satOff val="0"/>
                <a:lumOff val="0"/>
                <a:alphaOff val="0"/>
              </a:schemeClr>
            </a:fillRef>
            <a:effectRef idx="0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8" name="Rectangle: Rounded Corners 5">
              <a:extLst>
                <a:ext uri="{FF2B5EF4-FFF2-40B4-BE49-F238E27FC236}">
                  <a16:creationId xmlns:a16="http://schemas.microsoft.com/office/drawing/2014/main" id="{36A67A71-47C7-42CE-B8CB-DCC44E53DCCF}"/>
                </a:ext>
              </a:extLst>
            </p:cNvPr>
            <p:cNvSpPr txBox="1"/>
            <p:nvPr/>
          </p:nvSpPr>
          <p:spPr>
            <a:xfrm>
              <a:off x="584356" y="36349"/>
              <a:ext cx="5039482" cy="506689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34341" tIns="0" rIns="234341" bIns="0" numCol="1" spcCol="1270" anchor="ctr" anchorCtr="0">
              <a:noAutofit/>
            </a:bodyPr>
            <a:lstStyle/>
            <a:p>
              <a:pPr marL="0" lvl="0" indent="0" algn="l" defTabSz="1955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4400" dirty="0"/>
                <a:t>x</a:t>
              </a:r>
              <a:r>
                <a:rPr lang="en-US" sz="4400" kern="1200" dirty="0"/>
                <a:t> Multiplication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27348655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32897316"/>
              </p:ext>
            </p:extLst>
          </p:nvPr>
        </p:nvGraphicFramePr>
        <p:xfrm>
          <a:off x="163579" y="1072661"/>
          <a:ext cx="8856984" cy="557321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1602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32248">
                  <a:extLst>
                    <a:ext uri="{9D8B030D-6E8A-4147-A177-3AD203B41FA5}">
                      <a16:colId xmlns:a16="http://schemas.microsoft.com/office/drawing/2014/main" val="1303380182"/>
                    </a:ext>
                  </a:extLst>
                </a:gridCol>
                <a:gridCol w="21602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0425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36950"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bg1"/>
                          </a:solidFill>
                        </a:rPr>
                        <a:t>Yr Grp &amp; Vocabulary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bg1"/>
                          </a:solidFill>
                        </a:rPr>
                        <a:t>Concrete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bg1"/>
                          </a:solidFill>
                        </a:rPr>
                        <a:t>Pictorial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bg1"/>
                          </a:solidFill>
                        </a:rPr>
                        <a:t>Abstract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378656">
                <a:tc>
                  <a:txBody>
                    <a:bodyPr/>
                    <a:lstStyle/>
                    <a:p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Continue to build on the understanding of Year 1 strategies and vocabulary</a:t>
                      </a:r>
                    </a:p>
                    <a:p>
                      <a:endParaRPr lang="en-GB" sz="18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GB" sz="18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Year 2</a:t>
                      </a:r>
                    </a:p>
                    <a:p>
                      <a:endParaRPr lang="en-GB" sz="18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GB" sz="18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Vocabulary: facts, odd, even, commutative, inverse</a:t>
                      </a:r>
                    </a:p>
                    <a:p>
                      <a:endParaRPr lang="en-GB" sz="18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Doubling - </a:t>
                      </a:r>
                      <a:r>
                        <a:rPr lang="en-GB" sz="10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begin to develop an understanding doubling of 2 digit numbers up to 50</a:t>
                      </a:r>
                    </a:p>
                    <a:p>
                      <a:endParaRPr lang="en-GB" sz="10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GB" sz="10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16 x 2</a:t>
                      </a:r>
                    </a:p>
                    <a:p>
                      <a:endParaRPr lang="en-GB" sz="10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baseline="0" dirty="0"/>
                        <a:t>Children </a:t>
                      </a:r>
                      <a:r>
                        <a:rPr lang="en-GB" sz="1000" b="1" baseline="0" dirty="0"/>
                        <a:t>may </a:t>
                      </a:r>
                      <a:r>
                        <a:rPr lang="en-GB" sz="1000" baseline="0" dirty="0"/>
                        <a:t>start to represent the materials pictorially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aseline="0" dirty="0"/>
                        <a:t>Begin to use jottings </a:t>
                      </a:r>
                      <a:r>
                        <a:rPr lang="en-GB" sz="1000" b="1" baseline="0" dirty="0"/>
                        <a:t>towards</a:t>
                      </a:r>
                      <a:r>
                        <a:rPr lang="en-GB" sz="1000" baseline="0" dirty="0"/>
                        <a:t> recording the written method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800200">
                <a:tc>
                  <a:txBody>
                    <a:bodyPr/>
                    <a:lstStyle/>
                    <a:p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Continue to build on the understanding of Year 2 strategies and vocabulary</a:t>
                      </a:r>
                    </a:p>
                    <a:p>
                      <a:endParaRPr lang="en-GB" sz="18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GB" sz="18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Year 3</a:t>
                      </a:r>
                    </a:p>
                    <a:p>
                      <a:endParaRPr lang="en-GB" sz="18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Vocabulary: scaling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Partition to multiply </a:t>
                      </a:r>
                      <a:r>
                        <a:rPr lang="en-GB" sz="10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using Numicon, base 10 or Cuisenaire rods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000" baseline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aseline="0" dirty="0"/>
                        <a:t>Children to be encouraged to show the steps they have taken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aseline="0" dirty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aseline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02846723"/>
                  </a:ext>
                </a:extLst>
              </a:tr>
            </a:tbl>
          </a:graphicData>
        </a:graphic>
      </p:graphicFrame>
      <p:pic>
        <p:nvPicPr>
          <p:cNvPr id="3" name="Picture 2">
            <a:extLst>
              <a:ext uri="{FF2B5EF4-FFF2-40B4-BE49-F238E27FC236}">
                <a16:creationId xmlns:a16="http://schemas.microsoft.com/office/drawing/2014/main" id="{1B13F4B8-E15B-4CDF-A923-F34704AA741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22804" y="2445259"/>
            <a:ext cx="1085850" cy="1228725"/>
          </a:xfrm>
          <a:prstGeom prst="rect">
            <a:avLst/>
          </a:prstGeom>
        </p:spPr>
      </p:pic>
      <p:grpSp>
        <p:nvGrpSpPr>
          <p:cNvPr id="28" name="Group 27">
            <a:extLst>
              <a:ext uri="{FF2B5EF4-FFF2-40B4-BE49-F238E27FC236}">
                <a16:creationId xmlns:a16="http://schemas.microsoft.com/office/drawing/2014/main" id="{D4E7DCB2-9CB3-4F1A-8A0E-77E962074E04}"/>
              </a:ext>
            </a:extLst>
          </p:cNvPr>
          <p:cNvGrpSpPr/>
          <p:nvPr/>
        </p:nvGrpSpPr>
        <p:grpSpPr>
          <a:xfrm>
            <a:off x="2397212" y="1916832"/>
            <a:ext cx="2139601" cy="2851954"/>
            <a:chOff x="2370774" y="1594684"/>
            <a:chExt cx="2139601" cy="2851954"/>
          </a:xfrm>
        </p:grpSpPr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10071BDB-51CE-4896-B531-2C72FCF139E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3065536" y="1594684"/>
              <a:ext cx="612068" cy="792088"/>
            </a:xfrm>
            <a:prstGeom prst="rect">
              <a:avLst/>
            </a:prstGeom>
          </p:spPr>
        </p:pic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83CC295A-02A6-4221-B572-3E25F1E22518}"/>
                </a:ext>
              </a:extLst>
            </p:cNvPr>
            <p:cNvGrpSpPr/>
            <p:nvPr/>
          </p:nvGrpSpPr>
          <p:grpSpPr>
            <a:xfrm>
              <a:off x="2370774" y="3654550"/>
              <a:ext cx="369128" cy="792088"/>
              <a:chOff x="2863170" y="3032956"/>
              <a:chExt cx="369128" cy="792088"/>
            </a:xfrm>
          </p:grpSpPr>
          <p:pic>
            <p:nvPicPr>
              <p:cNvPr id="8" name="Picture 7">
                <a:extLst>
                  <a:ext uri="{FF2B5EF4-FFF2-40B4-BE49-F238E27FC236}">
                    <a16:creationId xmlns:a16="http://schemas.microsoft.com/office/drawing/2014/main" id="{7B875528-2707-40E4-9AA6-C51C1163610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2863170" y="3032956"/>
                <a:ext cx="184564" cy="792088"/>
              </a:xfrm>
              <a:prstGeom prst="rect">
                <a:avLst/>
              </a:prstGeom>
            </p:spPr>
          </p:pic>
          <p:pic>
            <p:nvPicPr>
              <p:cNvPr id="21" name="Picture 20">
                <a:extLst>
                  <a:ext uri="{FF2B5EF4-FFF2-40B4-BE49-F238E27FC236}">
                    <a16:creationId xmlns:a16="http://schemas.microsoft.com/office/drawing/2014/main" id="{5A59BA77-5538-43F5-ABBC-0F0027F9146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3047734" y="3032956"/>
                <a:ext cx="184564" cy="792088"/>
              </a:xfrm>
              <a:prstGeom prst="rect">
                <a:avLst/>
              </a:prstGeom>
            </p:spPr>
          </p:pic>
        </p:grpSp>
        <p:grpSp>
          <p:nvGrpSpPr>
            <p:cNvPr id="12" name="Group 11">
              <a:extLst>
                <a:ext uri="{FF2B5EF4-FFF2-40B4-BE49-F238E27FC236}">
                  <a16:creationId xmlns:a16="http://schemas.microsoft.com/office/drawing/2014/main" id="{392EC01E-2E2A-4208-90C2-121F8D504136}"/>
                </a:ext>
              </a:extLst>
            </p:cNvPr>
            <p:cNvGrpSpPr/>
            <p:nvPr/>
          </p:nvGrpSpPr>
          <p:grpSpPr>
            <a:xfrm>
              <a:off x="3864578" y="3679913"/>
              <a:ext cx="645797" cy="576064"/>
              <a:chOff x="3245138" y="3271773"/>
              <a:chExt cx="645797" cy="576064"/>
            </a:xfrm>
          </p:grpSpPr>
          <p:pic>
            <p:nvPicPr>
              <p:cNvPr id="22" name="Picture 21">
                <a:extLst>
                  <a:ext uri="{FF2B5EF4-FFF2-40B4-BE49-F238E27FC236}">
                    <a16:creationId xmlns:a16="http://schemas.microsoft.com/office/drawing/2014/main" id="{560142DF-12DF-4EC8-B83F-FD780A0C809C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3"/>
              <a:srcRect l="43888" t="27273"/>
              <a:stretch/>
            </p:blipFill>
            <p:spPr>
              <a:xfrm>
                <a:off x="3547487" y="3271773"/>
                <a:ext cx="343448" cy="576064"/>
              </a:xfrm>
              <a:prstGeom prst="rect">
                <a:avLst/>
              </a:prstGeom>
            </p:spPr>
          </p:pic>
          <p:pic>
            <p:nvPicPr>
              <p:cNvPr id="23" name="Picture 22">
                <a:extLst>
                  <a:ext uri="{FF2B5EF4-FFF2-40B4-BE49-F238E27FC236}">
                    <a16:creationId xmlns:a16="http://schemas.microsoft.com/office/drawing/2014/main" id="{72539D99-6014-4588-A453-980F44369588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3"/>
              <a:srcRect l="43888" t="27273"/>
              <a:stretch/>
            </p:blipFill>
            <p:spPr>
              <a:xfrm>
                <a:off x="3245138" y="3271773"/>
                <a:ext cx="343448" cy="576064"/>
              </a:xfrm>
              <a:prstGeom prst="rect">
                <a:avLst/>
              </a:prstGeom>
            </p:spPr>
          </p:pic>
        </p:grpSp>
        <p:cxnSp>
          <p:nvCxnSpPr>
            <p:cNvPr id="14" name="Straight Arrow Connector 13">
              <a:extLst>
                <a:ext uri="{FF2B5EF4-FFF2-40B4-BE49-F238E27FC236}">
                  <a16:creationId xmlns:a16="http://schemas.microsoft.com/office/drawing/2014/main" id="{455989D2-7C50-41E6-8E19-6B4379025304}"/>
                </a:ext>
              </a:extLst>
            </p:cNvPr>
            <p:cNvCxnSpPr/>
            <p:nvPr/>
          </p:nvCxnSpPr>
          <p:spPr>
            <a:xfrm flipH="1">
              <a:off x="2739902" y="2147888"/>
              <a:ext cx="293906" cy="411510"/>
            </a:xfrm>
            <a:prstGeom prst="straightConnector1">
              <a:avLst/>
            </a:prstGeom>
            <a:ln w="19050"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0" name="Straight Arrow Connector 29">
              <a:extLst>
                <a:ext uri="{FF2B5EF4-FFF2-40B4-BE49-F238E27FC236}">
                  <a16:creationId xmlns:a16="http://schemas.microsoft.com/office/drawing/2014/main" id="{730BACBC-87DF-4022-8B52-D404F3ABAD1E}"/>
                </a:ext>
              </a:extLst>
            </p:cNvPr>
            <p:cNvCxnSpPr>
              <a:cxnSpLocks/>
            </p:cNvCxnSpPr>
            <p:nvPr/>
          </p:nvCxnSpPr>
          <p:spPr>
            <a:xfrm>
              <a:off x="3709332" y="2159167"/>
              <a:ext cx="310492" cy="400231"/>
            </a:xfrm>
            <a:prstGeom prst="straightConnector1">
              <a:avLst/>
            </a:prstGeom>
            <a:ln w="19050"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id="{11FBB33F-823A-466A-9E9E-E73EB5EDECD8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2486262" y="2341430"/>
              <a:ext cx="178608" cy="792088"/>
            </a:xfrm>
            <a:prstGeom prst="rect">
              <a:avLst/>
            </a:prstGeom>
          </p:spPr>
        </p:pic>
        <p:pic>
          <p:nvPicPr>
            <p:cNvPr id="44" name="Picture 43">
              <a:extLst>
                <a:ext uri="{FF2B5EF4-FFF2-40B4-BE49-F238E27FC236}">
                  <a16:creationId xmlns:a16="http://schemas.microsoft.com/office/drawing/2014/main" id="{8A2A5B03-79EC-4794-9DA0-141A136470B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49271" t="27273"/>
            <a:stretch/>
          </p:blipFill>
          <p:spPr>
            <a:xfrm>
              <a:off x="4081856" y="2386772"/>
              <a:ext cx="310492" cy="576064"/>
            </a:xfrm>
            <a:prstGeom prst="rect">
              <a:avLst/>
            </a:prstGeom>
          </p:spPr>
        </p:pic>
        <p:cxnSp>
          <p:nvCxnSpPr>
            <p:cNvPr id="20" name="Straight Arrow Connector 19">
              <a:extLst>
                <a:ext uri="{FF2B5EF4-FFF2-40B4-BE49-F238E27FC236}">
                  <a16:creationId xmlns:a16="http://schemas.microsoft.com/office/drawing/2014/main" id="{5DD1CFE7-0549-42EF-88E0-63B0260A6D91}"/>
                </a:ext>
              </a:extLst>
            </p:cNvPr>
            <p:cNvCxnSpPr>
              <a:cxnSpLocks/>
            </p:cNvCxnSpPr>
            <p:nvPr/>
          </p:nvCxnSpPr>
          <p:spPr>
            <a:xfrm>
              <a:off x="2555338" y="3133518"/>
              <a:ext cx="0" cy="521032"/>
            </a:xfrm>
            <a:prstGeom prst="straightConnector1">
              <a:avLst/>
            </a:prstGeom>
            <a:ln w="19050"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5" name="Straight Arrow Connector 44">
              <a:extLst>
                <a:ext uri="{FF2B5EF4-FFF2-40B4-BE49-F238E27FC236}">
                  <a16:creationId xmlns:a16="http://schemas.microsoft.com/office/drawing/2014/main" id="{D42C046F-A7F1-4F57-876E-90124766C046}"/>
                </a:ext>
              </a:extLst>
            </p:cNvPr>
            <p:cNvCxnSpPr>
              <a:cxnSpLocks/>
            </p:cNvCxnSpPr>
            <p:nvPr/>
          </p:nvCxnSpPr>
          <p:spPr>
            <a:xfrm>
              <a:off x="4200436" y="3133518"/>
              <a:ext cx="0" cy="521032"/>
            </a:xfrm>
            <a:prstGeom prst="straightConnector1">
              <a:avLst/>
            </a:prstGeom>
            <a:ln w="19050"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id="{A4DE01DE-22F4-4DDA-89B3-75C4D0BF46FB}"/>
                </a:ext>
              </a:extLst>
            </p:cNvPr>
            <p:cNvSpPr txBox="1"/>
            <p:nvPr/>
          </p:nvSpPr>
          <p:spPr>
            <a:xfrm>
              <a:off x="2575566" y="3133518"/>
              <a:ext cx="293896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900" dirty="0"/>
                <a:t>x2</a:t>
              </a:r>
              <a:endParaRPr lang="en-US" sz="900" dirty="0"/>
            </a:p>
          </p:txBody>
        </p:sp>
        <p:sp>
          <p:nvSpPr>
            <p:cNvPr id="46" name="TextBox 45">
              <a:extLst>
                <a:ext uri="{FF2B5EF4-FFF2-40B4-BE49-F238E27FC236}">
                  <a16:creationId xmlns:a16="http://schemas.microsoft.com/office/drawing/2014/main" id="{4FFC14E7-9F6C-47AE-A8F8-2FBB89C3C843}"/>
                </a:ext>
              </a:extLst>
            </p:cNvPr>
            <p:cNvSpPr txBox="1"/>
            <p:nvPr/>
          </p:nvSpPr>
          <p:spPr>
            <a:xfrm>
              <a:off x="3828834" y="3133518"/>
              <a:ext cx="293896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900" dirty="0"/>
                <a:t>x2</a:t>
              </a:r>
              <a:endParaRPr lang="en-US" sz="900" dirty="0"/>
            </a:p>
          </p:txBody>
        </p:sp>
      </p:grpSp>
      <p:pic>
        <p:nvPicPr>
          <p:cNvPr id="29" name="Picture 2" descr="af75b453-1e56-4a6e-9eee-3e4e0277eb14@GBRP123">
            <a:extLst>
              <a:ext uri="{FF2B5EF4-FFF2-40B4-BE49-F238E27FC236}">
                <a16:creationId xmlns:a16="http://schemas.microsoft.com/office/drawing/2014/main" id="{B4A002B5-3DCA-4ED1-B605-705587D822A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813" t="16740" r="19650" b="22293"/>
          <a:stretch/>
        </p:blipFill>
        <p:spPr bwMode="auto">
          <a:xfrm rot="5400000">
            <a:off x="4459955" y="2544970"/>
            <a:ext cx="2380028" cy="16862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5B923186-5BB0-41A7-890D-FF4E902693B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397212" y="5264551"/>
            <a:ext cx="2041257" cy="832006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C80BCEB6-FAED-42A2-8B41-A6F535E939B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905749" y="4939331"/>
            <a:ext cx="1488439" cy="1573981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741E1B17-30F6-4230-9FA1-9690F645EF01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415182" y="5205038"/>
            <a:ext cx="864096" cy="1183693"/>
          </a:xfrm>
          <a:prstGeom prst="rect">
            <a:avLst/>
          </a:prstGeom>
        </p:spPr>
      </p:pic>
      <p:sp>
        <p:nvSpPr>
          <p:cNvPr id="40" name="Rectangle 39">
            <a:extLst>
              <a:ext uri="{FF2B5EF4-FFF2-40B4-BE49-F238E27FC236}">
                <a16:creationId xmlns:a16="http://schemas.microsoft.com/office/drawing/2014/main" id="{B4EA4C92-677F-4470-8045-C0F09273B029}"/>
              </a:ext>
            </a:extLst>
          </p:cNvPr>
          <p:cNvSpPr/>
          <p:nvPr/>
        </p:nvSpPr>
        <p:spPr>
          <a:xfrm>
            <a:off x="163579" y="259113"/>
            <a:ext cx="8856984" cy="730800"/>
          </a:xfrm>
          <a:prstGeom prst="rect">
            <a:avLst/>
          </a:prstGeom>
        </p:spPr>
        <p:style>
          <a:lnRef idx="2">
            <a:schemeClr val="accent3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grpSp>
        <p:nvGrpSpPr>
          <p:cNvPr id="41" name="Group 40">
            <a:extLst>
              <a:ext uri="{FF2B5EF4-FFF2-40B4-BE49-F238E27FC236}">
                <a16:creationId xmlns:a16="http://schemas.microsoft.com/office/drawing/2014/main" id="{98622E44-685D-4E14-865E-CEAE8EBBE191}"/>
              </a:ext>
            </a:extLst>
          </p:cNvPr>
          <p:cNvGrpSpPr/>
          <p:nvPr/>
        </p:nvGrpSpPr>
        <p:grpSpPr>
          <a:xfrm>
            <a:off x="720524" y="118980"/>
            <a:ext cx="5094304" cy="561511"/>
            <a:chOff x="556945" y="8938"/>
            <a:chExt cx="5094304" cy="561511"/>
          </a:xfrm>
        </p:grpSpPr>
        <p:sp>
          <p:nvSpPr>
            <p:cNvPr id="42" name="Rectangle: Rounded Corners 41">
              <a:extLst>
                <a:ext uri="{FF2B5EF4-FFF2-40B4-BE49-F238E27FC236}">
                  <a16:creationId xmlns:a16="http://schemas.microsoft.com/office/drawing/2014/main" id="{5A34C955-8C84-4A94-8620-2F3A787956EC}"/>
                </a:ext>
              </a:extLst>
            </p:cNvPr>
            <p:cNvSpPr/>
            <p:nvPr/>
          </p:nvSpPr>
          <p:spPr>
            <a:xfrm>
              <a:off x="556945" y="8938"/>
              <a:ext cx="5094304" cy="561511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0"/>
                <a:satOff val="0"/>
                <a:lumOff val="0"/>
                <a:alphaOff val="0"/>
              </a:schemeClr>
            </a:fillRef>
            <a:effectRef idx="0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3" name="Rectangle: Rounded Corners 5">
              <a:extLst>
                <a:ext uri="{FF2B5EF4-FFF2-40B4-BE49-F238E27FC236}">
                  <a16:creationId xmlns:a16="http://schemas.microsoft.com/office/drawing/2014/main" id="{1B5004BF-1CEF-400D-B152-7C8CA0C32379}"/>
                </a:ext>
              </a:extLst>
            </p:cNvPr>
            <p:cNvSpPr txBox="1"/>
            <p:nvPr/>
          </p:nvSpPr>
          <p:spPr>
            <a:xfrm>
              <a:off x="584356" y="36349"/>
              <a:ext cx="5039482" cy="506689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34341" tIns="0" rIns="234341" bIns="0" numCol="1" spcCol="1270" anchor="ctr" anchorCtr="0">
              <a:noAutofit/>
            </a:bodyPr>
            <a:lstStyle/>
            <a:p>
              <a:pPr marL="0" lvl="0" indent="0" algn="l" defTabSz="1955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4400" dirty="0"/>
                <a:t>x</a:t>
              </a:r>
              <a:r>
                <a:rPr lang="en-US" sz="4400" kern="1200" dirty="0"/>
                <a:t> Multiplication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16646084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6325663"/>
              </p:ext>
            </p:extLst>
          </p:nvPr>
        </p:nvGraphicFramePr>
        <p:xfrm>
          <a:off x="132375" y="850955"/>
          <a:ext cx="8836913" cy="595404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88814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94393">
                  <a:extLst>
                    <a:ext uri="{9D8B030D-6E8A-4147-A177-3AD203B41FA5}">
                      <a16:colId xmlns:a16="http://schemas.microsoft.com/office/drawing/2014/main" val="1303380182"/>
                    </a:ext>
                  </a:extLst>
                </a:gridCol>
                <a:gridCol w="215534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29903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613150"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bg1"/>
                          </a:solidFill>
                        </a:rPr>
                        <a:t>Yr Grp &amp; Vocabulary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bg1"/>
                          </a:solidFill>
                        </a:rPr>
                        <a:t>Concrete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bg1"/>
                          </a:solidFill>
                        </a:rPr>
                        <a:t>Pictorial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bg1"/>
                          </a:solidFill>
                        </a:rPr>
                        <a:t>Abstract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453129">
                <a:tc rowSpan="3">
                  <a:txBody>
                    <a:bodyPr/>
                    <a:lstStyle/>
                    <a:p>
                      <a:r>
                        <a:rPr lang="en-GB" sz="18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Year 3 continued…</a:t>
                      </a:r>
                    </a:p>
                    <a:p>
                      <a:endParaRPr lang="en-GB" sz="18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sz="18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sz="18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sz="18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sz="18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sz="18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sz="18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sz="18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sz="18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sz="18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sz="18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sz="18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sz="18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sz="18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sz="18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sz="18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sz="18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1" baseline="0" dirty="0"/>
                        <a:t>Grid method </a:t>
                      </a:r>
                      <a:r>
                        <a:rPr lang="en-GB" sz="1000" b="0" baseline="0" dirty="0"/>
                        <a:t>using place value counters or base 10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="0" baseline="0" dirty="0"/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0" baseline="0" dirty="0"/>
                        <a:t>18 x 3</a:t>
                      </a:r>
                      <a:endParaRPr lang="en-GB" sz="1000" b="1" baseline="0" dirty="0"/>
                    </a:p>
                    <a:p>
                      <a:endParaRPr lang="en-GB" sz="10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000" baseline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aseline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793438">
                <a:tc vMerge="1">
                  <a:txBody>
                    <a:bodyPr/>
                    <a:lstStyle/>
                    <a:p>
                      <a:endParaRPr lang="en-GB" sz="18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Being to use expanded column method (long multiplication)</a:t>
                      </a:r>
                      <a:r>
                        <a:rPr lang="en-GB" sz="10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using place value counters or base 10</a:t>
                      </a:r>
                    </a:p>
                    <a:p>
                      <a:endParaRPr lang="en-GB" sz="10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GB" sz="10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23x2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000" baseline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aseline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02846723"/>
                  </a:ext>
                </a:extLst>
              </a:tr>
              <a:tr h="2067398">
                <a:tc vMerge="1">
                  <a:txBody>
                    <a:bodyPr/>
                    <a:lstStyle/>
                    <a:p>
                      <a:endParaRPr lang="en-GB" sz="18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Begin to use formal column method (short multiplication) </a:t>
                      </a:r>
                      <a:r>
                        <a:rPr lang="en-GB" sz="10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with place value counters or base 10</a:t>
                      </a:r>
                    </a:p>
                    <a:p>
                      <a:endParaRPr lang="en-GB" sz="10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GB" sz="10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3x23</a:t>
                      </a:r>
                    </a:p>
                    <a:p>
                      <a:endParaRPr lang="en-GB" sz="10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000" baseline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aseline="0" dirty="0"/>
                        <a:t>Record what is being done to show understanding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aseline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76860263"/>
                  </a:ext>
                </a:extLst>
              </a:tr>
            </a:tbl>
          </a:graphicData>
        </a:graphic>
      </p:graphicFrame>
      <p:pic>
        <p:nvPicPr>
          <p:cNvPr id="26" name="Picture 10">
            <a:extLst>
              <a:ext uri="{FF2B5EF4-FFF2-40B4-BE49-F238E27FC236}">
                <a16:creationId xmlns:a16="http://schemas.microsoft.com/office/drawing/2014/main" id="{B3576669-9016-48E9-8D63-875F3CE204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3493" y="1938383"/>
            <a:ext cx="2177527" cy="4994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7" name="Group 6">
            <a:extLst>
              <a:ext uri="{FF2B5EF4-FFF2-40B4-BE49-F238E27FC236}">
                <a16:creationId xmlns:a16="http://schemas.microsoft.com/office/drawing/2014/main" id="{619B7139-EAB9-4AB3-A11E-E99D4AEA8AB3}"/>
              </a:ext>
            </a:extLst>
          </p:cNvPr>
          <p:cNvGrpSpPr/>
          <p:nvPr/>
        </p:nvGrpSpPr>
        <p:grpSpPr>
          <a:xfrm>
            <a:off x="2706712" y="2085499"/>
            <a:ext cx="1757364" cy="846790"/>
            <a:chOff x="2563010" y="2060848"/>
            <a:chExt cx="1757364" cy="846790"/>
          </a:xfrm>
        </p:grpSpPr>
        <p:pic>
          <p:nvPicPr>
            <p:cNvPr id="2" name="Picture 1">
              <a:extLst>
                <a:ext uri="{FF2B5EF4-FFF2-40B4-BE49-F238E27FC236}">
                  <a16:creationId xmlns:a16="http://schemas.microsoft.com/office/drawing/2014/main" id="{0EAF10E1-D703-46CF-A0DF-602F85AC938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563011" y="2060848"/>
              <a:ext cx="1757363" cy="252413"/>
            </a:xfrm>
            <a:prstGeom prst="rect">
              <a:avLst/>
            </a:prstGeom>
          </p:spPr>
        </p:pic>
        <p:pic>
          <p:nvPicPr>
            <p:cNvPr id="34" name="Picture 33">
              <a:extLst>
                <a:ext uri="{FF2B5EF4-FFF2-40B4-BE49-F238E27FC236}">
                  <a16:creationId xmlns:a16="http://schemas.microsoft.com/office/drawing/2014/main" id="{13B4FA5C-9AF3-45B1-82EA-4FBB60C5F4B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563010" y="2352614"/>
              <a:ext cx="1757363" cy="252413"/>
            </a:xfrm>
            <a:prstGeom prst="rect">
              <a:avLst/>
            </a:prstGeom>
          </p:spPr>
        </p:pic>
        <p:pic>
          <p:nvPicPr>
            <p:cNvPr id="35" name="Picture 34">
              <a:extLst>
                <a:ext uri="{FF2B5EF4-FFF2-40B4-BE49-F238E27FC236}">
                  <a16:creationId xmlns:a16="http://schemas.microsoft.com/office/drawing/2014/main" id="{5BA3E06B-418B-49E5-B0D0-AA5AEEDBCF7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563010" y="2655225"/>
              <a:ext cx="1757363" cy="252413"/>
            </a:xfrm>
            <a:prstGeom prst="rect">
              <a:avLst/>
            </a:prstGeom>
          </p:spPr>
        </p:pic>
      </p:grpSp>
      <p:pic>
        <p:nvPicPr>
          <p:cNvPr id="10" name="Picture 9">
            <a:extLst>
              <a:ext uri="{FF2B5EF4-FFF2-40B4-BE49-F238E27FC236}">
                <a16:creationId xmlns:a16="http://schemas.microsoft.com/office/drawing/2014/main" id="{48D08508-2FF7-483A-8551-12D490D6E2E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89321" y="1843129"/>
            <a:ext cx="2028928" cy="825809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1B0AD7A2-4381-4259-A1F4-00DE8324783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06712" y="5255256"/>
            <a:ext cx="1686483" cy="1409597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D3E3CC34-B90D-4270-AF74-9168EC8B548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857863" y="5138487"/>
            <a:ext cx="1491844" cy="1480456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37B9DFDA-A50B-4E38-AE6E-5B7B89BB3D8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009015" y="5138487"/>
            <a:ext cx="1663983" cy="148045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D775EFE3-B634-46F7-B342-C0E81E6B426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965631" y="3666205"/>
            <a:ext cx="1019175" cy="466725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82D3EA76-23B2-425F-918B-37016DD124B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943046" y="4239693"/>
            <a:ext cx="1019175" cy="466725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968D5B89-703C-4BFA-8BD9-11BB880C7B4A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942214" y="2993945"/>
            <a:ext cx="1323142" cy="1668064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0C61BEDB-8AA0-41F7-8AD7-6A5610272A3B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065628" y="2970454"/>
            <a:ext cx="1491844" cy="1735964"/>
          </a:xfrm>
          <a:prstGeom prst="rect">
            <a:avLst/>
          </a:prstGeom>
        </p:spPr>
      </p:pic>
      <p:sp>
        <p:nvSpPr>
          <p:cNvPr id="23" name="Rectangle 22">
            <a:extLst>
              <a:ext uri="{FF2B5EF4-FFF2-40B4-BE49-F238E27FC236}">
                <a16:creationId xmlns:a16="http://schemas.microsoft.com/office/drawing/2014/main" id="{B878DA72-8670-48A1-94C3-295834594C88}"/>
              </a:ext>
            </a:extLst>
          </p:cNvPr>
          <p:cNvSpPr/>
          <p:nvPr/>
        </p:nvSpPr>
        <p:spPr>
          <a:xfrm>
            <a:off x="143508" y="258016"/>
            <a:ext cx="8856984" cy="528141"/>
          </a:xfrm>
          <a:prstGeom prst="rect">
            <a:avLst/>
          </a:prstGeom>
        </p:spPr>
        <p:style>
          <a:lnRef idx="2">
            <a:schemeClr val="accent3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grpSp>
        <p:nvGrpSpPr>
          <p:cNvPr id="24" name="Group 23">
            <a:extLst>
              <a:ext uri="{FF2B5EF4-FFF2-40B4-BE49-F238E27FC236}">
                <a16:creationId xmlns:a16="http://schemas.microsoft.com/office/drawing/2014/main" id="{B05DEB7C-6874-4E75-8792-82BB57D00AC9}"/>
              </a:ext>
            </a:extLst>
          </p:cNvPr>
          <p:cNvGrpSpPr/>
          <p:nvPr/>
        </p:nvGrpSpPr>
        <p:grpSpPr>
          <a:xfrm>
            <a:off x="700453" y="117883"/>
            <a:ext cx="5094304" cy="561511"/>
            <a:chOff x="556945" y="8938"/>
            <a:chExt cx="5094304" cy="561511"/>
          </a:xfrm>
        </p:grpSpPr>
        <p:sp>
          <p:nvSpPr>
            <p:cNvPr id="25" name="Rectangle: Rounded Corners 24">
              <a:extLst>
                <a:ext uri="{FF2B5EF4-FFF2-40B4-BE49-F238E27FC236}">
                  <a16:creationId xmlns:a16="http://schemas.microsoft.com/office/drawing/2014/main" id="{BD98B663-5594-447A-8DD7-07D98FA48279}"/>
                </a:ext>
              </a:extLst>
            </p:cNvPr>
            <p:cNvSpPr/>
            <p:nvPr/>
          </p:nvSpPr>
          <p:spPr>
            <a:xfrm>
              <a:off x="556945" y="8938"/>
              <a:ext cx="5094304" cy="561511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0"/>
                <a:satOff val="0"/>
                <a:lumOff val="0"/>
                <a:alphaOff val="0"/>
              </a:schemeClr>
            </a:fillRef>
            <a:effectRef idx="0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7" name="Rectangle: Rounded Corners 5">
              <a:extLst>
                <a:ext uri="{FF2B5EF4-FFF2-40B4-BE49-F238E27FC236}">
                  <a16:creationId xmlns:a16="http://schemas.microsoft.com/office/drawing/2014/main" id="{F3DD78AE-A156-4875-941D-FFA86A0909F5}"/>
                </a:ext>
              </a:extLst>
            </p:cNvPr>
            <p:cNvSpPr txBox="1"/>
            <p:nvPr/>
          </p:nvSpPr>
          <p:spPr>
            <a:xfrm>
              <a:off x="584356" y="36349"/>
              <a:ext cx="5039482" cy="506689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34341" tIns="0" rIns="234341" bIns="0" numCol="1" spcCol="1270" anchor="ctr" anchorCtr="0">
              <a:noAutofit/>
            </a:bodyPr>
            <a:lstStyle/>
            <a:p>
              <a:pPr marL="0" lvl="0" indent="0" algn="l" defTabSz="1955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4400" dirty="0"/>
                <a:t>x</a:t>
              </a:r>
              <a:r>
                <a:rPr lang="en-US" sz="4400" kern="1200" dirty="0"/>
                <a:t> Multiplication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62905115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97149812"/>
              </p:ext>
            </p:extLst>
          </p:nvPr>
        </p:nvGraphicFramePr>
        <p:xfrm>
          <a:off x="163579" y="1072661"/>
          <a:ext cx="8937820" cy="568625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1602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32248">
                  <a:extLst>
                    <a:ext uri="{9D8B030D-6E8A-4147-A177-3AD203B41FA5}">
                      <a16:colId xmlns:a16="http://schemas.microsoft.com/office/drawing/2014/main" val="1303380182"/>
                    </a:ext>
                  </a:extLst>
                </a:gridCol>
                <a:gridCol w="95203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89039">
                  <a:extLst>
                    <a:ext uri="{9D8B030D-6E8A-4147-A177-3AD203B41FA5}">
                      <a16:colId xmlns:a16="http://schemas.microsoft.com/office/drawing/2014/main" val="2503049940"/>
                    </a:ext>
                  </a:extLst>
                </a:gridCol>
                <a:gridCol w="230425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20715"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bg1"/>
                          </a:solidFill>
                        </a:rPr>
                        <a:t>Yr Grp &amp; Vocabulary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bg1"/>
                          </a:solidFill>
                        </a:rPr>
                        <a:t>Concrete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bg1"/>
                          </a:solidFill>
                        </a:rPr>
                        <a:t>Pictorial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bg1"/>
                          </a:solidFill>
                        </a:rPr>
                        <a:t>Abstract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3073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Continue to build on the understanding of Year 3 strategies and vocabulary</a:t>
                      </a:r>
                      <a:endParaRPr lang="en-GB" sz="14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sz="18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GB" sz="18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Year 4</a:t>
                      </a:r>
                    </a:p>
                    <a:p>
                      <a:endParaRPr lang="en-GB" sz="18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GB" sz="18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Vocabulary: associative law, distributive law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Formal column method (short multiplication) </a:t>
                      </a:r>
                      <a:r>
                        <a:rPr lang="en-GB" sz="10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with place value counters or base 10</a:t>
                      </a:r>
                    </a:p>
                    <a:p>
                      <a:endParaRPr lang="en-GB" sz="10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GB" sz="10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6x23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endParaRPr lang="en-GB" sz="1000" baseline="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aseline="0" dirty="0"/>
                        <a:t>Formal written method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aseline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756678">
                <a:tc gridSpan="3">
                  <a:txBody>
                    <a:bodyPr/>
                    <a:lstStyle/>
                    <a:p>
                      <a:r>
                        <a:rPr lang="en-GB" sz="18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Year 5 and Year 6 </a:t>
                      </a:r>
                      <a:r>
                        <a:rPr lang="en-GB" sz="18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– </a:t>
                      </a: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continue to build on and deepen the understanding of strategies and vocabulary in previous years. When children start to multiply 3 digit x 3 digit and 4 digit x 2 digit (including decimals) they should be confident with the abstract (formal written methods).</a:t>
                      </a:r>
                    </a:p>
                    <a:p>
                      <a:endParaRPr lang="en-GB" sz="16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Vocabulary: multiple, factor, prime number, prime factor, composite number, square number, cubed number, equivalence, powers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endParaRPr lang="en-GB" sz="16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00673560"/>
                  </a:ext>
                </a:extLst>
              </a:tr>
            </a:tbl>
          </a:graphicData>
        </a:graphic>
      </p:graphicFrame>
      <p:pic>
        <p:nvPicPr>
          <p:cNvPr id="9" name="Picture 8">
            <a:extLst>
              <a:ext uri="{FF2B5EF4-FFF2-40B4-BE49-F238E27FC236}">
                <a16:creationId xmlns:a16="http://schemas.microsoft.com/office/drawing/2014/main" id="{9BC56A77-8F49-4485-89E5-2AABB85236E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75267" y="2420888"/>
            <a:ext cx="1862025" cy="2304256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3036D794-75C6-4B48-B3B5-62A7639CA81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82035" y="1902350"/>
            <a:ext cx="2105025" cy="1762125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DEFBBEAF-F4B7-486E-BF04-967DFFD26A5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45046" y="2132856"/>
            <a:ext cx="1215385" cy="2233680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BA0AE378-83BC-4264-8742-F877114062F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12929" y="5256721"/>
            <a:ext cx="2109934" cy="1057236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D7FAEF53-9BFD-4E24-9749-DAAAB53B53E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826272" y="4896054"/>
            <a:ext cx="1094874" cy="1769157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F8FBD98-3767-4638-9A0F-F864110697BC}"/>
              </a:ext>
            </a:extLst>
          </p:cNvPr>
          <p:cNvSpPr/>
          <p:nvPr/>
        </p:nvSpPr>
        <p:spPr>
          <a:xfrm>
            <a:off x="183052" y="245817"/>
            <a:ext cx="8856984" cy="730800"/>
          </a:xfrm>
          <a:prstGeom prst="rect">
            <a:avLst/>
          </a:prstGeom>
        </p:spPr>
        <p:style>
          <a:lnRef idx="2">
            <a:schemeClr val="accent3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890C93DF-C8EF-41EB-82C5-191BCC313C07}"/>
              </a:ext>
            </a:extLst>
          </p:cNvPr>
          <p:cNvGrpSpPr/>
          <p:nvPr/>
        </p:nvGrpSpPr>
        <p:grpSpPr>
          <a:xfrm>
            <a:off x="739997" y="105684"/>
            <a:ext cx="5094304" cy="561511"/>
            <a:chOff x="556945" y="8938"/>
            <a:chExt cx="5094304" cy="561511"/>
          </a:xfrm>
        </p:grpSpPr>
        <p:sp>
          <p:nvSpPr>
            <p:cNvPr id="16" name="Rectangle: Rounded Corners 15">
              <a:extLst>
                <a:ext uri="{FF2B5EF4-FFF2-40B4-BE49-F238E27FC236}">
                  <a16:creationId xmlns:a16="http://schemas.microsoft.com/office/drawing/2014/main" id="{4DCC30C0-06DB-4B35-9D18-C303BA58C15F}"/>
                </a:ext>
              </a:extLst>
            </p:cNvPr>
            <p:cNvSpPr/>
            <p:nvPr/>
          </p:nvSpPr>
          <p:spPr>
            <a:xfrm>
              <a:off x="556945" y="8938"/>
              <a:ext cx="5094304" cy="561511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0"/>
                <a:satOff val="0"/>
                <a:lumOff val="0"/>
                <a:alphaOff val="0"/>
              </a:schemeClr>
            </a:fillRef>
            <a:effectRef idx="0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7" name="Rectangle: Rounded Corners 5">
              <a:extLst>
                <a:ext uri="{FF2B5EF4-FFF2-40B4-BE49-F238E27FC236}">
                  <a16:creationId xmlns:a16="http://schemas.microsoft.com/office/drawing/2014/main" id="{612DC88E-5DE0-4A0A-9271-8D5DD9619D4E}"/>
                </a:ext>
              </a:extLst>
            </p:cNvPr>
            <p:cNvSpPr txBox="1"/>
            <p:nvPr/>
          </p:nvSpPr>
          <p:spPr>
            <a:xfrm>
              <a:off x="584356" y="36349"/>
              <a:ext cx="5039482" cy="506689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34341" tIns="0" rIns="234341" bIns="0" numCol="1" spcCol="1270" anchor="ctr" anchorCtr="0">
              <a:noAutofit/>
            </a:bodyPr>
            <a:lstStyle/>
            <a:p>
              <a:pPr marL="0" lvl="0" indent="0" algn="l" defTabSz="1955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4400" dirty="0"/>
                <a:t>x</a:t>
              </a:r>
              <a:r>
                <a:rPr lang="en-US" sz="4400" kern="1200" dirty="0"/>
                <a:t> Multiplication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7395560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DCC68F8C-F986-4E90-B945-431FB10886D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79751" y="5066592"/>
            <a:ext cx="2668238" cy="1302505"/>
          </a:xfrm>
          <a:prstGeom prst="rect">
            <a:avLst/>
          </a:prstGeom>
        </p:spPr>
      </p:pic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28304488"/>
              </p:ext>
            </p:extLst>
          </p:nvPr>
        </p:nvGraphicFramePr>
        <p:xfrm>
          <a:off x="143508" y="1026951"/>
          <a:ext cx="8856984" cy="550795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9218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00300">
                  <a:extLst>
                    <a:ext uri="{9D8B030D-6E8A-4147-A177-3AD203B41FA5}">
                      <a16:colId xmlns:a16="http://schemas.microsoft.com/office/drawing/2014/main" val="1303380182"/>
                    </a:ext>
                  </a:extLst>
                </a:gridCol>
                <a:gridCol w="21602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0425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721877"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bg1"/>
                          </a:solidFill>
                        </a:rPr>
                        <a:t>Yr Grp &amp; Vocabulary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bg1"/>
                          </a:solidFill>
                        </a:rPr>
                        <a:t>Concrete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bg1"/>
                          </a:solidFill>
                        </a:rPr>
                        <a:t>Pictorial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bg1"/>
                          </a:solidFill>
                        </a:rPr>
                        <a:t>Abstract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256236">
                <a:tc rowSpan="2">
                  <a:txBody>
                    <a:bodyPr/>
                    <a:lstStyle/>
                    <a:p>
                      <a:r>
                        <a:rPr lang="en-GB" sz="18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Year 1 </a:t>
                      </a:r>
                    </a:p>
                    <a:p>
                      <a:endParaRPr lang="en-GB" sz="18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GB" sz="18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Vocabulary: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share, share equally, one each, two each…, group, groups of, lots of, array </a:t>
                      </a:r>
                    </a:p>
                    <a:p>
                      <a:endParaRPr lang="en-GB" sz="18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sz="18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sz="18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Sharing using a range of objects </a:t>
                      </a:r>
                    </a:p>
                    <a:p>
                      <a:r>
                        <a:rPr lang="en-GB" sz="10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 ÷ 2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baseline="0" dirty="0"/>
                        <a:t>Represent the sharing pictorially. </a:t>
                      </a:r>
                    </a:p>
                    <a:p>
                      <a:endParaRPr lang="en-GB" sz="1000" baseline="0" dirty="0"/>
                    </a:p>
                    <a:p>
                      <a:endParaRPr lang="en-GB" sz="1000" baseline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 ÷ 2 </a:t>
                      </a:r>
                      <a:r>
                        <a:rPr lang="en-GB" sz="10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= 3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kern="1200" baseline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kern="1200" baseline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kern="1200" baseline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kern="1200" baseline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kern="1200" baseline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kern="1200" baseline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Children should also be encouraged to use their 2 times table facts.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195345">
                <a:tc vMerge="1">
                  <a:txBody>
                    <a:bodyPr/>
                    <a:lstStyle/>
                    <a:p>
                      <a:endParaRPr lang="en-GB" sz="9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1" u="sng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Group </a:t>
                      </a:r>
                      <a:r>
                        <a:rPr lang="en-GB" sz="1000" b="0" u="sng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AND</a:t>
                      </a:r>
                      <a:r>
                        <a:rPr lang="en-GB" sz="1000" b="1" u="sng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share small quantities- understanding the difference between the two concepts.</a:t>
                      </a:r>
                      <a:endParaRPr lang="en-GB" sz="1000" kern="1200" baseline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1" u="sng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Sharing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="1" baseline="0" dirty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Develops importance of one-to-one correspondence.</a:t>
                      </a:r>
                    </a:p>
                    <a:p>
                      <a:endParaRPr lang="en-GB" sz="10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sz="10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sz="10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sz="10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sz="10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sz="10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sz="10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sz="10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sz="10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baseline="0" dirty="0"/>
                        <a:t>Children to draw grouping and sharing small quantities. </a:t>
                      </a:r>
                    </a:p>
                    <a:p>
                      <a:endParaRPr lang="en-GB" sz="1000" baseline="0" dirty="0"/>
                    </a:p>
                    <a:p>
                      <a:pPr marL="228600" indent="-228600">
                        <a:buAutoNum type="arabicPlain" startAt="15"/>
                      </a:pPr>
                      <a:r>
                        <a:rPr lang="en-GB" sz="10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÷  5 = 3 </a:t>
                      </a:r>
                    </a:p>
                    <a:p>
                      <a:pPr marL="0" indent="0">
                        <a:buNone/>
                      </a:pPr>
                      <a:r>
                        <a:rPr lang="en-GB" sz="10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Sharing </a:t>
                      </a:r>
                    </a:p>
                    <a:p>
                      <a:pPr marL="0" indent="0">
                        <a:buNone/>
                      </a:pPr>
                      <a:endParaRPr lang="en-GB" sz="1000" baseline="0" dirty="0"/>
                    </a:p>
                    <a:p>
                      <a:endParaRPr lang="en-GB" sz="1000" baseline="0" dirty="0"/>
                    </a:p>
                    <a:p>
                      <a:endParaRPr lang="en-GB" sz="1000" baseline="0" dirty="0"/>
                    </a:p>
                    <a:p>
                      <a:r>
                        <a:rPr lang="en-GB" sz="1000" baseline="0" dirty="0"/>
                        <a:t>Grouping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aseline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02846723"/>
                  </a:ext>
                </a:extLst>
              </a:tr>
            </a:tbl>
          </a:graphicData>
        </a:graphic>
      </p:graphicFrame>
      <p:pic>
        <p:nvPicPr>
          <p:cNvPr id="11" name="Picture 10">
            <a:extLst>
              <a:ext uri="{FF2B5EF4-FFF2-40B4-BE49-F238E27FC236}">
                <a16:creationId xmlns:a16="http://schemas.microsoft.com/office/drawing/2014/main" id="{302B6A8B-A9B4-4B56-831A-B75E232F90F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19597" y="2204864"/>
            <a:ext cx="2508387" cy="1580952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7FFFF39C-5A08-4C9E-949E-79416A11D0E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81738" y="2242865"/>
            <a:ext cx="1838325" cy="1504950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6BFA2B17-EF0D-47CB-A18B-E813F2D8C4F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06098" y="2192308"/>
            <a:ext cx="2258918" cy="504056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0223251D-6642-4A40-9932-F1815C3EC9A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596012" y="5395043"/>
            <a:ext cx="2009775" cy="436005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D974963F-E513-4A03-8830-07E28E78C52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572000" y="6062944"/>
            <a:ext cx="2009775" cy="258642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67211D7F-A8E9-4E36-BFD0-BC9CDCC553D3}"/>
              </a:ext>
            </a:extLst>
          </p:cNvPr>
          <p:cNvSpPr/>
          <p:nvPr/>
        </p:nvSpPr>
        <p:spPr>
          <a:xfrm>
            <a:off x="154529" y="214984"/>
            <a:ext cx="8856984" cy="730800"/>
          </a:xfrm>
          <a:prstGeom prst="rect">
            <a:avLst/>
          </a:prstGeom>
        </p:spPr>
        <p:style>
          <a:lnRef idx="2">
            <a:schemeClr val="accent3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778DEAF5-4C70-43F5-8F59-E4F1E493F547}"/>
              </a:ext>
            </a:extLst>
          </p:cNvPr>
          <p:cNvGrpSpPr/>
          <p:nvPr/>
        </p:nvGrpSpPr>
        <p:grpSpPr>
          <a:xfrm>
            <a:off x="711474" y="74851"/>
            <a:ext cx="5094304" cy="561511"/>
            <a:chOff x="556945" y="8938"/>
            <a:chExt cx="5094304" cy="561511"/>
          </a:xfrm>
        </p:grpSpPr>
        <p:sp>
          <p:nvSpPr>
            <p:cNvPr id="16" name="Rectangle: Rounded Corners 15">
              <a:extLst>
                <a:ext uri="{FF2B5EF4-FFF2-40B4-BE49-F238E27FC236}">
                  <a16:creationId xmlns:a16="http://schemas.microsoft.com/office/drawing/2014/main" id="{7F966DC7-6F37-4AD2-9848-DA4C3B6EB6C7}"/>
                </a:ext>
              </a:extLst>
            </p:cNvPr>
            <p:cNvSpPr/>
            <p:nvPr/>
          </p:nvSpPr>
          <p:spPr>
            <a:xfrm>
              <a:off x="556945" y="8938"/>
              <a:ext cx="5094304" cy="561511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0"/>
                <a:satOff val="0"/>
                <a:lumOff val="0"/>
                <a:alphaOff val="0"/>
              </a:schemeClr>
            </a:fillRef>
            <a:effectRef idx="0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7" name="Rectangle: Rounded Corners 5">
              <a:extLst>
                <a:ext uri="{FF2B5EF4-FFF2-40B4-BE49-F238E27FC236}">
                  <a16:creationId xmlns:a16="http://schemas.microsoft.com/office/drawing/2014/main" id="{E73C4AB5-D532-4413-817F-D221B8FA5D6E}"/>
                </a:ext>
              </a:extLst>
            </p:cNvPr>
            <p:cNvSpPr txBox="1"/>
            <p:nvPr/>
          </p:nvSpPr>
          <p:spPr>
            <a:xfrm>
              <a:off x="584356" y="36349"/>
              <a:ext cx="5039482" cy="506689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34341" tIns="0" rIns="234341" bIns="0" numCol="1" spcCol="1270" anchor="ctr" anchorCtr="0">
              <a:noAutofit/>
            </a:bodyPr>
            <a:lstStyle/>
            <a:p>
              <a:pPr marL="0" lvl="0" indent="0" algn="l" defTabSz="1955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4400" dirty="0"/>
                <a:t>÷</a:t>
              </a:r>
              <a:r>
                <a:rPr lang="en-US" sz="4400" kern="1200" dirty="0"/>
                <a:t> Division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30150562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74610965"/>
              </p:ext>
            </p:extLst>
          </p:nvPr>
        </p:nvGraphicFramePr>
        <p:xfrm>
          <a:off x="143508" y="985246"/>
          <a:ext cx="8856984" cy="564292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9218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00300">
                  <a:extLst>
                    <a:ext uri="{9D8B030D-6E8A-4147-A177-3AD203B41FA5}">
                      <a16:colId xmlns:a16="http://schemas.microsoft.com/office/drawing/2014/main" val="1303380182"/>
                    </a:ext>
                  </a:extLst>
                </a:gridCol>
                <a:gridCol w="21602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0425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823103"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bg1"/>
                          </a:solidFill>
                        </a:rPr>
                        <a:t>Yr Grp &amp; Vocabulary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bg1"/>
                          </a:solidFill>
                        </a:rPr>
                        <a:t>Concrete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bg1"/>
                          </a:solidFill>
                        </a:rPr>
                        <a:t>Pictorial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bg1"/>
                          </a:solidFill>
                        </a:rPr>
                        <a:t>Abstract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864456">
                <a:tc>
                  <a:txBody>
                    <a:bodyPr/>
                    <a:lstStyle/>
                    <a:p>
                      <a:r>
                        <a:rPr lang="en-GB" sz="18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Year 1/2 </a:t>
                      </a:r>
                    </a:p>
                    <a:p>
                      <a:endParaRPr lang="en-GB" sz="18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sz="18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sz="18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Count how many groups go in to the dividend.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 ÷ 2 </a:t>
                      </a:r>
                    </a:p>
                    <a:p>
                      <a:endParaRPr lang="en-GB" sz="10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sz="10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aseline="0" dirty="0"/>
                        <a:t>Children to represent counting how many groups go in to  the  dividend</a:t>
                      </a:r>
                    </a:p>
                    <a:p>
                      <a:endParaRPr lang="en-GB" sz="1000" baseline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aseline="0" dirty="0"/>
                        <a:t>Abstract number line to represent that equal groups that have been counted.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55362">
                <a:tc>
                  <a:txBody>
                    <a:bodyPr/>
                    <a:lstStyle/>
                    <a:p>
                      <a:r>
                        <a:rPr lang="en-GB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8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Year 2</a:t>
                      </a:r>
                    </a:p>
                    <a:p>
                      <a:endParaRPr lang="en-GB" sz="18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GB" sz="18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Vocabulary:</a:t>
                      </a:r>
                    </a:p>
                    <a:p>
                      <a:r>
                        <a:rPr lang="en-GB" sz="18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group in pairs, 3s … 10s etc</a:t>
                      </a:r>
                    </a:p>
                    <a:p>
                      <a:r>
                        <a:rPr lang="en-GB" sz="18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equal groups of</a:t>
                      </a:r>
                    </a:p>
                    <a:p>
                      <a:r>
                        <a:rPr lang="en-GB" sz="18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divide, ÷, divided by, divided into, remainder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Use of cubes to illustrate the whole- and parts of division. </a:t>
                      </a:r>
                    </a:p>
                    <a:p>
                      <a:endParaRPr lang="en-GB" sz="10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baseline="0" dirty="0"/>
                        <a:t>Use the bar model to show grouping.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aseline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02846723"/>
                  </a:ext>
                </a:extLst>
              </a:tr>
            </a:tbl>
          </a:graphicData>
        </a:graphic>
      </p:graphicFrame>
      <p:pic>
        <p:nvPicPr>
          <p:cNvPr id="12" name="Picture 11">
            <a:extLst>
              <a:ext uri="{FF2B5EF4-FFF2-40B4-BE49-F238E27FC236}">
                <a16:creationId xmlns:a16="http://schemas.microsoft.com/office/drawing/2014/main" id="{65F72DFB-B729-4114-B8B9-B38C1F9A2E4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07704" y="2420888"/>
            <a:ext cx="2278448" cy="1008112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FDF0213C-81C0-4834-8A49-9F79CB5A5B1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25990" y="2376983"/>
            <a:ext cx="1967331" cy="1095922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35A22C62-98C5-47C5-9B34-A4FBF8C2B51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84482" y="2204864"/>
            <a:ext cx="1967331" cy="1078360"/>
          </a:xfrm>
          <a:prstGeom prst="rect">
            <a:avLst/>
          </a:prstGeom>
        </p:spPr>
      </p:pic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5D0F6DC6-0B79-443B-87A4-E1389FAF225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11723410"/>
              </p:ext>
            </p:extLst>
          </p:nvPr>
        </p:nvGraphicFramePr>
        <p:xfrm>
          <a:off x="4603988" y="4816138"/>
          <a:ext cx="1967331" cy="731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55777">
                  <a:extLst>
                    <a:ext uri="{9D8B030D-6E8A-4147-A177-3AD203B41FA5}">
                      <a16:colId xmlns:a16="http://schemas.microsoft.com/office/drawing/2014/main" val="2347538068"/>
                    </a:ext>
                  </a:extLst>
                </a:gridCol>
                <a:gridCol w="655777">
                  <a:extLst>
                    <a:ext uri="{9D8B030D-6E8A-4147-A177-3AD203B41FA5}">
                      <a16:colId xmlns:a16="http://schemas.microsoft.com/office/drawing/2014/main" val="239664385"/>
                    </a:ext>
                  </a:extLst>
                </a:gridCol>
                <a:gridCol w="655777">
                  <a:extLst>
                    <a:ext uri="{9D8B030D-6E8A-4147-A177-3AD203B41FA5}">
                      <a16:colId xmlns:a16="http://schemas.microsoft.com/office/drawing/2014/main" val="1615213438"/>
                    </a:ext>
                  </a:extLst>
                </a:gridCol>
              </a:tblGrid>
              <a:tr h="250857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05254926"/>
                  </a:ext>
                </a:extLst>
              </a:tr>
              <a:tr h="250857">
                <a:tc gridSpan="3"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15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97211541"/>
                  </a:ext>
                </a:extLst>
              </a:tr>
            </a:tbl>
          </a:graphicData>
        </a:graphic>
      </p:graphicFrame>
      <p:pic>
        <p:nvPicPr>
          <p:cNvPr id="3" name="Picture 2">
            <a:extLst>
              <a:ext uri="{FF2B5EF4-FFF2-40B4-BE49-F238E27FC236}">
                <a16:creationId xmlns:a16="http://schemas.microsoft.com/office/drawing/2014/main" id="{8636C931-5B6B-411F-B7B0-4153DEF985E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19908" y="4569856"/>
            <a:ext cx="2523128" cy="492563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60A54618-174B-45E2-BB50-6ADD8F0BA7CF}"/>
              </a:ext>
            </a:extLst>
          </p:cNvPr>
          <p:cNvSpPr/>
          <p:nvPr/>
        </p:nvSpPr>
        <p:spPr>
          <a:xfrm>
            <a:off x="143508" y="216368"/>
            <a:ext cx="8856984" cy="730800"/>
          </a:xfrm>
          <a:prstGeom prst="rect">
            <a:avLst/>
          </a:prstGeom>
        </p:spPr>
        <p:style>
          <a:lnRef idx="2">
            <a:schemeClr val="accent3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C7C2D3FD-2239-4BEF-83AE-BDE9ABC6B98A}"/>
              </a:ext>
            </a:extLst>
          </p:cNvPr>
          <p:cNvGrpSpPr/>
          <p:nvPr/>
        </p:nvGrpSpPr>
        <p:grpSpPr>
          <a:xfrm>
            <a:off x="700453" y="76235"/>
            <a:ext cx="5094304" cy="561511"/>
            <a:chOff x="556945" y="8938"/>
            <a:chExt cx="5094304" cy="561511"/>
          </a:xfrm>
        </p:grpSpPr>
        <p:sp>
          <p:nvSpPr>
            <p:cNvPr id="14" name="Rectangle: Rounded Corners 13">
              <a:extLst>
                <a:ext uri="{FF2B5EF4-FFF2-40B4-BE49-F238E27FC236}">
                  <a16:creationId xmlns:a16="http://schemas.microsoft.com/office/drawing/2014/main" id="{6FB3A5D4-B367-4829-9788-8C17E219DE30}"/>
                </a:ext>
              </a:extLst>
            </p:cNvPr>
            <p:cNvSpPr/>
            <p:nvPr/>
          </p:nvSpPr>
          <p:spPr>
            <a:xfrm>
              <a:off x="556945" y="8938"/>
              <a:ext cx="5094304" cy="561511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0"/>
                <a:satOff val="0"/>
                <a:lumOff val="0"/>
                <a:alphaOff val="0"/>
              </a:schemeClr>
            </a:fillRef>
            <a:effectRef idx="0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5" name="Rectangle: Rounded Corners 5">
              <a:extLst>
                <a:ext uri="{FF2B5EF4-FFF2-40B4-BE49-F238E27FC236}">
                  <a16:creationId xmlns:a16="http://schemas.microsoft.com/office/drawing/2014/main" id="{6101BEF6-5937-41BD-9D42-E24563F2F40B}"/>
                </a:ext>
              </a:extLst>
            </p:cNvPr>
            <p:cNvSpPr txBox="1"/>
            <p:nvPr/>
          </p:nvSpPr>
          <p:spPr>
            <a:xfrm>
              <a:off x="584356" y="36349"/>
              <a:ext cx="5039482" cy="506689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34341" tIns="0" rIns="234341" bIns="0" numCol="1" spcCol="1270" anchor="ctr" anchorCtr="0">
              <a:noAutofit/>
            </a:bodyPr>
            <a:lstStyle/>
            <a:p>
              <a:pPr marL="0" lvl="0" indent="0" algn="l" defTabSz="1955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4400" dirty="0"/>
                <a:t>÷</a:t>
              </a:r>
              <a:r>
                <a:rPr lang="en-US" sz="4400" kern="1200" dirty="0"/>
                <a:t> Division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34360317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8BDF8092-07E8-4E53-9921-B7237ABE996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23615" b="16351"/>
          <a:stretch/>
        </p:blipFill>
        <p:spPr>
          <a:xfrm>
            <a:off x="6750506" y="5346680"/>
            <a:ext cx="2570928" cy="68875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1C621B8F-EC35-4FE8-B1C2-F8DC0BF9C7B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93579" y="2247671"/>
            <a:ext cx="2150503" cy="730359"/>
          </a:xfrm>
          <a:prstGeom prst="rect">
            <a:avLst/>
          </a:prstGeom>
        </p:spPr>
      </p:pic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52808670"/>
              </p:ext>
            </p:extLst>
          </p:nvPr>
        </p:nvGraphicFramePr>
        <p:xfrm>
          <a:off x="143508" y="954459"/>
          <a:ext cx="8856984" cy="555324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9218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00300">
                  <a:extLst>
                    <a:ext uri="{9D8B030D-6E8A-4147-A177-3AD203B41FA5}">
                      <a16:colId xmlns:a16="http://schemas.microsoft.com/office/drawing/2014/main" val="1303380182"/>
                    </a:ext>
                  </a:extLst>
                </a:gridCol>
                <a:gridCol w="21602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0425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60240"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bg1"/>
                          </a:solidFill>
                        </a:rPr>
                        <a:t>Yr Grp &amp; Vocabulary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bg1"/>
                          </a:solidFill>
                        </a:rPr>
                        <a:t>Concrete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bg1"/>
                          </a:solidFill>
                        </a:rPr>
                        <a:t>Pictorial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bg1"/>
                          </a:solidFill>
                        </a:rPr>
                        <a:t>Abstract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347671">
                <a:tc rowSpan="2">
                  <a:txBody>
                    <a:bodyPr/>
                    <a:lstStyle/>
                    <a:p>
                      <a:r>
                        <a:rPr lang="en-GB" sz="18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Year 3</a:t>
                      </a:r>
                    </a:p>
                    <a:p>
                      <a:endParaRPr lang="en-GB" sz="18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Vocabulary:</a:t>
                      </a:r>
                    </a:p>
                    <a:p>
                      <a:r>
                        <a:rPr lang="en-GB" sz="18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Inverse</a:t>
                      </a:r>
                    </a:p>
                    <a:p>
                      <a:r>
                        <a:rPr lang="en-GB" sz="18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group, groups of, lots of, array, group in pairs, 3s … 10s etc</a:t>
                      </a:r>
                    </a:p>
                    <a:p>
                      <a:r>
                        <a:rPr lang="en-GB" sz="18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equal groups of</a:t>
                      </a:r>
                    </a:p>
                    <a:p>
                      <a:r>
                        <a:rPr lang="en-GB" sz="18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divide, ÷, divided by, divided into, remainder</a:t>
                      </a:r>
                    </a:p>
                    <a:p>
                      <a:endParaRPr lang="en-GB" sz="18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sz="18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sz="9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÷ O with remainders using lollipop sticks. Cuisenaire rods, above a ruler can also be used . </a:t>
                      </a:r>
                    </a:p>
                    <a:p>
                      <a:r>
                        <a:rPr lang="en-GB" sz="10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13 ÷ 4 = </a:t>
                      </a:r>
                    </a:p>
                    <a:p>
                      <a:endParaRPr lang="en-GB" sz="10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sz="10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sz="10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sz="10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sz="10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sz="10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sz="10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sz="10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GB" sz="10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Use of lollipops sticks to form wholes- squares are made because we are dividing by 4. </a:t>
                      </a:r>
                    </a:p>
                    <a:p>
                      <a:r>
                        <a:rPr lang="en-GB" sz="10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There are 3 whole squares, with 1 left over.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baseline="0" dirty="0"/>
                        <a:t>Children to represent the lollipop sticks pictorially. </a:t>
                      </a:r>
                    </a:p>
                    <a:p>
                      <a:endParaRPr lang="en-GB" sz="1000" baseline="0" dirty="0"/>
                    </a:p>
                    <a:p>
                      <a:endParaRPr lang="en-GB" sz="1000" baseline="0" dirty="0"/>
                    </a:p>
                    <a:p>
                      <a:endParaRPr lang="en-GB" sz="1000" baseline="0" dirty="0"/>
                    </a:p>
                    <a:p>
                      <a:endParaRPr lang="en-GB" sz="1000" baseline="0" dirty="0"/>
                    </a:p>
                    <a:p>
                      <a:endParaRPr lang="en-GB" sz="1000" baseline="0" dirty="0"/>
                    </a:p>
                    <a:p>
                      <a:endParaRPr lang="en-GB" sz="1000" baseline="0" dirty="0"/>
                    </a:p>
                    <a:p>
                      <a:endParaRPr lang="en-GB" sz="1000" baseline="0" dirty="0"/>
                    </a:p>
                    <a:p>
                      <a:endParaRPr lang="en-GB" sz="1000" baseline="0" dirty="0"/>
                    </a:p>
                    <a:p>
                      <a:r>
                        <a:rPr lang="en-GB" sz="1000" baseline="0" dirty="0"/>
                        <a:t>There are 3 whole squares, with 1 left over.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13 ÷ 4 = 3 remainder 1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Children should be encouraged to use their times table facts; they could also represent repeated addition on a number line.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‘3 groups of 4, with 1 left over’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230927">
                <a:tc vMerge="1">
                  <a:txBody>
                    <a:bodyPr/>
                    <a:lstStyle/>
                    <a:p>
                      <a:endParaRPr lang="en-GB" sz="9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Using grouping to become more efficient at dividing larger numbers. </a:t>
                      </a:r>
                    </a:p>
                    <a:p>
                      <a:endParaRPr lang="en-GB" sz="10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baseline="0" dirty="0"/>
                        <a:t>Use grouping on a bar model.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u="sng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Becoming more efficient using a number line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Children need to be able to partition the dividend in different ways.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aseline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02846723"/>
                  </a:ext>
                </a:extLst>
              </a:tr>
            </a:tbl>
          </a:graphicData>
        </a:graphic>
      </p:graphicFrame>
      <p:pic>
        <p:nvPicPr>
          <p:cNvPr id="6" name="Picture 5">
            <a:extLst>
              <a:ext uri="{FF2B5EF4-FFF2-40B4-BE49-F238E27FC236}">
                <a16:creationId xmlns:a16="http://schemas.microsoft.com/office/drawing/2014/main" id="{DB72283F-2A75-4BC5-9E0D-9734BF16F16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92186" y="2195737"/>
            <a:ext cx="2305050" cy="885825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9B9F8A2-1B07-4518-BB04-158757462A3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34680" y="2964449"/>
            <a:ext cx="2216298" cy="1060994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13B330F0-0284-4668-B7E7-3825EE93FCE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669671" y="4610329"/>
            <a:ext cx="1989562" cy="1056955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18912854-48C0-4C7B-A89D-7420605DAC20}"/>
              </a:ext>
            </a:extLst>
          </p:cNvPr>
          <p:cNvSpPr/>
          <p:nvPr/>
        </p:nvSpPr>
        <p:spPr>
          <a:xfrm>
            <a:off x="143508" y="193023"/>
            <a:ext cx="8856984" cy="730800"/>
          </a:xfrm>
          <a:prstGeom prst="rect">
            <a:avLst/>
          </a:prstGeom>
        </p:spPr>
        <p:style>
          <a:lnRef idx="2">
            <a:schemeClr val="accent3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B5B073CB-8562-4A3A-B736-B06D60D956A1}"/>
              </a:ext>
            </a:extLst>
          </p:cNvPr>
          <p:cNvGrpSpPr/>
          <p:nvPr/>
        </p:nvGrpSpPr>
        <p:grpSpPr>
          <a:xfrm>
            <a:off x="597559" y="96875"/>
            <a:ext cx="5094304" cy="561511"/>
            <a:chOff x="556945" y="8938"/>
            <a:chExt cx="5094304" cy="561511"/>
          </a:xfrm>
        </p:grpSpPr>
        <p:sp>
          <p:nvSpPr>
            <p:cNvPr id="12" name="Rectangle: Rounded Corners 11">
              <a:extLst>
                <a:ext uri="{FF2B5EF4-FFF2-40B4-BE49-F238E27FC236}">
                  <a16:creationId xmlns:a16="http://schemas.microsoft.com/office/drawing/2014/main" id="{56F37267-A51E-4268-A280-2E0FA0A97039}"/>
                </a:ext>
              </a:extLst>
            </p:cNvPr>
            <p:cNvSpPr/>
            <p:nvPr/>
          </p:nvSpPr>
          <p:spPr>
            <a:xfrm>
              <a:off x="556945" y="8938"/>
              <a:ext cx="5094304" cy="561511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0"/>
                <a:satOff val="0"/>
                <a:lumOff val="0"/>
                <a:alphaOff val="0"/>
              </a:schemeClr>
            </a:fillRef>
            <a:effectRef idx="0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3" name="Rectangle: Rounded Corners 5">
              <a:extLst>
                <a:ext uri="{FF2B5EF4-FFF2-40B4-BE49-F238E27FC236}">
                  <a16:creationId xmlns:a16="http://schemas.microsoft.com/office/drawing/2014/main" id="{8B604921-B221-426F-BCE2-7BD6579FF059}"/>
                </a:ext>
              </a:extLst>
            </p:cNvPr>
            <p:cNvSpPr txBox="1"/>
            <p:nvPr/>
          </p:nvSpPr>
          <p:spPr>
            <a:xfrm>
              <a:off x="584356" y="36349"/>
              <a:ext cx="5039482" cy="506689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34341" tIns="0" rIns="234341" bIns="0" numCol="1" spcCol="1270" anchor="ctr" anchorCtr="0">
              <a:noAutofit/>
            </a:bodyPr>
            <a:lstStyle/>
            <a:p>
              <a:pPr marL="0" lvl="0" indent="0" algn="l" defTabSz="1955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4400" dirty="0"/>
                <a:t>÷</a:t>
              </a:r>
              <a:r>
                <a:rPr lang="en-US" sz="4400" kern="1200" dirty="0"/>
                <a:t> Division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97641328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DC34FD22-CE6D-40D2-BEDA-BB0F179BAB9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14080"/>
          <a:stretch/>
        </p:blipFill>
        <p:spPr>
          <a:xfrm>
            <a:off x="2373724" y="4193141"/>
            <a:ext cx="2558316" cy="1373394"/>
          </a:xfrm>
          <a:prstGeom prst="rect">
            <a:avLst/>
          </a:prstGeom>
        </p:spPr>
      </p:pic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51475915"/>
              </p:ext>
            </p:extLst>
          </p:nvPr>
        </p:nvGraphicFramePr>
        <p:xfrm>
          <a:off x="143508" y="1002208"/>
          <a:ext cx="8856984" cy="55473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9218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24336">
                  <a:extLst>
                    <a:ext uri="{9D8B030D-6E8A-4147-A177-3AD203B41FA5}">
                      <a16:colId xmlns:a16="http://schemas.microsoft.com/office/drawing/2014/main" val="1303380182"/>
                    </a:ext>
                  </a:extLst>
                </a:gridCol>
                <a:gridCol w="21602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98022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7848"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bg1"/>
                          </a:solidFill>
                        </a:rPr>
                        <a:t>Yr Grp &amp; Vocabulary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bg1"/>
                          </a:solidFill>
                        </a:rPr>
                        <a:t>Concrete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bg1"/>
                          </a:solidFill>
                        </a:rPr>
                        <a:t>Pictorial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bg1"/>
                          </a:solidFill>
                        </a:rPr>
                        <a:t>Abstract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14085">
                <a:tc>
                  <a:txBody>
                    <a:bodyPr/>
                    <a:lstStyle/>
                    <a:p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Year 4</a:t>
                      </a:r>
                      <a:endParaRPr lang="en-GB" sz="14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Vocabulary:</a:t>
                      </a:r>
                    </a:p>
                    <a:p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divide, divided by, divisible by, divided into</a:t>
                      </a:r>
                    </a:p>
                    <a:p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share between, groups of</a:t>
                      </a:r>
                    </a:p>
                    <a:p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factor, factor pair, multiple</a:t>
                      </a:r>
                    </a:p>
                    <a:p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times as (big, long, wide …etc)</a:t>
                      </a:r>
                    </a:p>
                    <a:p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equals, remainder, quotient, divisor</a:t>
                      </a:r>
                    </a:p>
                    <a:p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inverse</a:t>
                      </a:r>
                      <a:endParaRPr lang="en-GB" sz="7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Sharing using place value counters. </a:t>
                      </a:r>
                    </a:p>
                    <a:p>
                      <a:r>
                        <a:rPr lang="en-GB" sz="10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42 ÷  3 = 14 </a:t>
                      </a:r>
                    </a:p>
                    <a:p>
                      <a:endParaRPr lang="en-GB" sz="10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baseline="0" dirty="0"/>
                        <a:t>Children to represent the place value counters pictorially. </a:t>
                      </a:r>
                    </a:p>
                    <a:p>
                      <a:endParaRPr lang="en-GB" sz="1000" baseline="0" dirty="0"/>
                    </a:p>
                    <a:p>
                      <a:endParaRPr lang="en-GB" sz="1000" baseline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Children to be able to make sense of the place value counters and write calculations to show the process.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42 ÷  3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40 = 30 + 12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lain" startAt="30"/>
                        <a:tabLst/>
                        <a:defRPr/>
                      </a:pPr>
                      <a:r>
                        <a:rPr lang="en-GB" sz="10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÷  3 = 10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12 ÷  3 = 4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10 + 4 = 14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211580">
                <a:tc>
                  <a:txBody>
                    <a:bodyPr/>
                    <a:lstStyle/>
                    <a:p>
                      <a:r>
                        <a:rPr lang="en-GB" sz="11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Year 5</a:t>
                      </a:r>
                      <a:endParaRPr lang="en-GB" sz="11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Vocabulary:</a:t>
                      </a:r>
                    </a:p>
                    <a:p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divide, divided by, divisible by, divided into</a:t>
                      </a:r>
                    </a:p>
                    <a:p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share between, groups of</a:t>
                      </a:r>
                    </a:p>
                    <a:p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factor, factor pair, multiple</a:t>
                      </a:r>
                    </a:p>
                    <a:p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times as (big, long, wide …etc)</a:t>
                      </a:r>
                    </a:p>
                    <a:p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equals, remainder, quotient, divisor</a:t>
                      </a:r>
                    </a:p>
                    <a:p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inverse</a:t>
                      </a:r>
                    </a:p>
                    <a:p>
                      <a:endParaRPr lang="en-GB" sz="7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Short division using place value counters to group.</a:t>
                      </a:r>
                    </a:p>
                    <a:p>
                      <a:r>
                        <a:rPr lang="en-GB" sz="10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615 ÷ 5 </a:t>
                      </a:r>
                    </a:p>
                    <a:p>
                      <a:endParaRPr lang="en-GB" sz="10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sz="10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sz="10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sz="10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sz="10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sz="10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sz="10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sz="10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228600" indent="-228600">
                        <a:buAutoNum type="arabicPeriod"/>
                      </a:pPr>
                      <a:r>
                        <a:rPr lang="en-GB" sz="10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Make 615 with place value counters. </a:t>
                      </a:r>
                    </a:p>
                    <a:p>
                      <a:pPr marL="228600" indent="-228600">
                        <a:buAutoNum type="arabicPeriod"/>
                      </a:pPr>
                      <a:r>
                        <a:rPr lang="en-GB" sz="10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How many groups of 5 hundreds can you make with 6 hundred counters? </a:t>
                      </a:r>
                    </a:p>
                    <a:p>
                      <a:pPr marL="0" indent="0">
                        <a:buNone/>
                      </a:pPr>
                      <a:r>
                        <a:rPr lang="en-GB" sz="10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3.      Exchange 1 hundred for 10 tens. </a:t>
                      </a:r>
                    </a:p>
                    <a:p>
                      <a:pPr marL="0" indent="0">
                        <a:buNone/>
                      </a:pPr>
                      <a:r>
                        <a:rPr lang="en-GB" sz="10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4.      How many groups of 5 tens can you make with 11 </a:t>
                      </a:r>
                    </a:p>
                    <a:p>
                      <a:endParaRPr lang="en-GB" sz="10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baseline="0" dirty="0"/>
                        <a:t>Represent the place value counters pictorially.</a:t>
                      </a:r>
                    </a:p>
                    <a:p>
                      <a:endParaRPr lang="en-GB" sz="1000" baseline="0" dirty="0"/>
                    </a:p>
                    <a:p>
                      <a:endParaRPr lang="en-GB" sz="1000" baseline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1" u="sng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Short division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="0" u="sng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04451357"/>
                  </a:ext>
                </a:extLst>
              </a:tr>
            </a:tbl>
          </a:graphicData>
        </a:graphic>
      </p:graphicFrame>
      <p:pic>
        <p:nvPicPr>
          <p:cNvPr id="2" name="Picture 1">
            <a:extLst>
              <a:ext uri="{FF2B5EF4-FFF2-40B4-BE49-F238E27FC236}">
                <a16:creationId xmlns:a16="http://schemas.microsoft.com/office/drawing/2014/main" id="{BFA0EAF6-451C-49A5-8899-0BC6C3E3850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79712" y="2179513"/>
            <a:ext cx="2380478" cy="1704206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C0A09E13-121F-40F9-9BD5-7DBC1916FB3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32040" y="2116147"/>
            <a:ext cx="1995646" cy="1767572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B4642D6C-E3D4-4E4A-8246-83D6AD3EFA4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20753" y="4647749"/>
            <a:ext cx="1878209" cy="137339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8A751CF6-ACA4-4D33-BFD7-BFF46BFD855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070442" y="4758355"/>
            <a:ext cx="1753471" cy="1322978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1A946E5C-8366-48C2-8CCF-AADE363B46D2}"/>
              </a:ext>
            </a:extLst>
          </p:cNvPr>
          <p:cNvSpPr/>
          <p:nvPr/>
        </p:nvSpPr>
        <p:spPr>
          <a:xfrm>
            <a:off x="143508" y="271408"/>
            <a:ext cx="8856984" cy="730800"/>
          </a:xfrm>
          <a:prstGeom prst="rect">
            <a:avLst/>
          </a:prstGeom>
        </p:spPr>
        <p:style>
          <a:lnRef idx="2">
            <a:schemeClr val="accent3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DF76CC4D-8D16-4D11-9887-F6D018AD7ED6}"/>
              </a:ext>
            </a:extLst>
          </p:cNvPr>
          <p:cNvGrpSpPr/>
          <p:nvPr/>
        </p:nvGrpSpPr>
        <p:grpSpPr>
          <a:xfrm>
            <a:off x="700453" y="131275"/>
            <a:ext cx="5094304" cy="561511"/>
            <a:chOff x="556945" y="8938"/>
            <a:chExt cx="5094304" cy="561511"/>
          </a:xfrm>
        </p:grpSpPr>
        <p:sp>
          <p:nvSpPr>
            <p:cNvPr id="12" name="Rectangle: Rounded Corners 11">
              <a:extLst>
                <a:ext uri="{FF2B5EF4-FFF2-40B4-BE49-F238E27FC236}">
                  <a16:creationId xmlns:a16="http://schemas.microsoft.com/office/drawing/2014/main" id="{BCC066CA-CFB0-42E2-BF51-0F751D1C90B5}"/>
                </a:ext>
              </a:extLst>
            </p:cNvPr>
            <p:cNvSpPr/>
            <p:nvPr/>
          </p:nvSpPr>
          <p:spPr>
            <a:xfrm>
              <a:off x="556945" y="8938"/>
              <a:ext cx="5094304" cy="561511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0"/>
                <a:satOff val="0"/>
                <a:lumOff val="0"/>
                <a:alphaOff val="0"/>
              </a:schemeClr>
            </a:fillRef>
            <a:effectRef idx="0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3" name="Rectangle: Rounded Corners 5">
              <a:extLst>
                <a:ext uri="{FF2B5EF4-FFF2-40B4-BE49-F238E27FC236}">
                  <a16:creationId xmlns:a16="http://schemas.microsoft.com/office/drawing/2014/main" id="{6098D6F5-35DC-4310-9EC7-3341C72004FB}"/>
                </a:ext>
              </a:extLst>
            </p:cNvPr>
            <p:cNvSpPr txBox="1"/>
            <p:nvPr/>
          </p:nvSpPr>
          <p:spPr>
            <a:xfrm>
              <a:off x="584356" y="36349"/>
              <a:ext cx="5039482" cy="506689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34341" tIns="0" rIns="234341" bIns="0" numCol="1" spcCol="1270" anchor="ctr" anchorCtr="0">
              <a:noAutofit/>
            </a:bodyPr>
            <a:lstStyle/>
            <a:p>
              <a:pPr marL="0" lvl="0" indent="0" algn="l" defTabSz="1955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4400" dirty="0"/>
                <a:t>÷</a:t>
              </a:r>
              <a:r>
                <a:rPr lang="en-US" sz="4400" kern="1200" dirty="0"/>
                <a:t> Division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410401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08280421"/>
              </p:ext>
            </p:extLst>
          </p:nvPr>
        </p:nvGraphicFramePr>
        <p:xfrm>
          <a:off x="143508" y="1055487"/>
          <a:ext cx="8856984" cy="461877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9218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00300">
                  <a:extLst>
                    <a:ext uri="{9D8B030D-6E8A-4147-A177-3AD203B41FA5}">
                      <a16:colId xmlns:a16="http://schemas.microsoft.com/office/drawing/2014/main" val="1303380182"/>
                    </a:ext>
                  </a:extLst>
                </a:gridCol>
                <a:gridCol w="21602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0425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717330"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bg1"/>
                          </a:solidFill>
                        </a:rPr>
                        <a:t>Yr Grp &amp; Vocabulary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bg1"/>
                          </a:solidFill>
                        </a:rPr>
                        <a:t>Concrete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bg1"/>
                          </a:solidFill>
                        </a:rPr>
                        <a:t>Pictorial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bg1"/>
                          </a:solidFill>
                        </a:rPr>
                        <a:t>Abstract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9236">
                <a:tc>
                  <a:txBody>
                    <a:bodyPr/>
                    <a:lstStyle/>
                    <a:p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Year 6</a:t>
                      </a:r>
                    </a:p>
                    <a:p>
                      <a:endParaRPr lang="en-GB" sz="14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Vocabulary: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1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divide, divided by, divisible by, divided into</a:t>
                      </a:r>
                    </a:p>
                    <a:p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share between, groups of</a:t>
                      </a:r>
                    </a:p>
                    <a:p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factor, factor pair, multiple</a:t>
                      </a:r>
                    </a:p>
                    <a:p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times as (big, long, wide …etc)</a:t>
                      </a:r>
                    </a:p>
                    <a:p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equals, remainder, quotient, divisor</a:t>
                      </a:r>
                    </a:p>
                    <a:p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inverse</a:t>
                      </a: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We can’t group 2 thousands into groups of </a:t>
                      </a:r>
                    </a:p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12 so exchange them.</a:t>
                      </a:r>
                    </a:p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We can group 24 hundreds into groups </a:t>
                      </a:r>
                    </a:p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of 12 which leaves 1 hundred.</a:t>
                      </a:r>
                    </a:p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After exchanging the hundred, we have </a:t>
                      </a:r>
                    </a:p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14 tens. We can group 12 tens into a group </a:t>
                      </a:r>
                    </a:p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of 12, which leaves 2 tens.</a:t>
                      </a:r>
                    </a:p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After exchanging the 2 tens, we have 24 </a:t>
                      </a:r>
                    </a:p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ones.  We can group 24 ones into 2 groups </a:t>
                      </a:r>
                    </a:p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of 12, which leaves no remainder.</a:t>
                      </a:r>
                    </a:p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sz="1000" baseline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Children should write a list of key facts before calculating.</a:t>
                      </a:r>
                    </a:p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24</a:t>
                      </a:r>
                    </a:p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48</a:t>
                      </a:r>
                    </a:p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60</a:t>
                      </a:r>
                    </a:p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72</a:t>
                      </a:r>
                    </a:p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84</a:t>
                      </a:r>
                    </a:p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96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9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9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9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9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9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2" name="Picture 1">
            <a:extLst>
              <a:ext uri="{FF2B5EF4-FFF2-40B4-BE49-F238E27FC236}">
                <a16:creationId xmlns:a16="http://schemas.microsoft.com/office/drawing/2014/main" id="{109A2FC2-2D15-46E8-8B5F-4A929352C22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50558" b="57692"/>
          <a:stretch/>
        </p:blipFill>
        <p:spPr>
          <a:xfrm>
            <a:off x="2059112" y="1858117"/>
            <a:ext cx="2059496" cy="686499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9BB7C5F6-9663-44F1-B706-9CDF6BEEF37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50957"/>
          <a:stretch/>
        </p:blipFill>
        <p:spPr>
          <a:xfrm>
            <a:off x="2082484" y="3573015"/>
            <a:ext cx="2166568" cy="1118315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4BF8A700-2B22-486C-B361-C1B9A330F1F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42308" r="47753"/>
          <a:stretch/>
        </p:blipFill>
        <p:spPr>
          <a:xfrm>
            <a:off x="2051720" y="2627852"/>
            <a:ext cx="2197332" cy="94516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23CA97AE-77D1-4F0A-BC83-C2BDF175565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29296" y="4650163"/>
            <a:ext cx="2166568" cy="98748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7674BE5C-5A69-4BE0-ADF5-ABAF0947AA2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32240" y="2483836"/>
            <a:ext cx="1512168" cy="806942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D749FA17-9466-46C2-842F-5D1B9F85DF9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734100" y="3429000"/>
            <a:ext cx="1769331" cy="799052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166B40AD-70F8-4CB3-94A8-F4A04624017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760047" y="4374165"/>
            <a:ext cx="1556369" cy="894724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0B8D3045-6C29-43E2-A9D9-6FD0D8BA27C6}"/>
              </a:ext>
            </a:extLst>
          </p:cNvPr>
          <p:cNvSpPr/>
          <p:nvPr/>
        </p:nvSpPr>
        <p:spPr>
          <a:xfrm>
            <a:off x="143508" y="235035"/>
            <a:ext cx="8856984" cy="730800"/>
          </a:xfrm>
          <a:prstGeom prst="rect">
            <a:avLst/>
          </a:prstGeom>
        </p:spPr>
        <p:style>
          <a:lnRef idx="2">
            <a:schemeClr val="accent3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C4575C60-8ADF-4451-A91B-612523DB3E73}"/>
              </a:ext>
            </a:extLst>
          </p:cNvPr>
          <p:cNvGrpSpPr/>
          <p:nvPr/>
        </p:nvGrpSpPr>
        <p:grpSpPr>
          <a:xfrm>
            <a:off x="700453" y="94902"/>
            <a:ext cx="5094304" cy="561511"/>
            <a:chOff x="556945" y="8938"/>
            <a:chExt cx="5094304" cy="561511"/>
          </a:xfrm>
        </p:grpSpPr>
        <p:sp>
          <p:nvSpPr>
            <p:cNvPr id="14" name="Rectangle: Rounded Corners 13">
              <a:extLst>
                <a:ext uri="{FF2B5EF4-FFF2-40B4-BE49-F238E27FC236}">
                  <a16:creationId xmlns:a16="http://schemas.microsoft.com/office/drawing/2014/main" id="{AFD3E1D1-7096-42CA-BAD9-0D72D2775072}"/>
                </a:ext>
              </a:extLst>
            </p:cNvPr>
            <p:cNvSpPr/>
            <p:nvPr/>
          </p:nvSpPr>
          <p:spPr>
            <a:xfrm>
              <a:off x="556945" y="8938"/>
              <a:ext cx="5094304" cy="561511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0"/>
                <a:satOff val="0"/>
                <a:lumOff val="0"/>
                <a:alphaOff val="0"/>
              </a:schemeClr>
            </a:fillRef>
            <a:effectRef idx="0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5" name="Rectangle: Rounded Corners 5">
              <a:extLst>
                <a:ext uri="{FF2B5EF4-FFF2-40B4-BE49-F238E27FC236}">
                  <a16:creationId xmlns:a16="http://schemas.microsoft.com/office/drawing/2014/main" id="{57B6B055-A589-4705-9FE4-5AB20CDFE0C7}"/>
                </a:ext>
              </a:extLst>
            </p:cNvPr>
            <p:cNvSpPr txBox="1"/>
            <p:nvPr/>
          </p:nvSpPr>
          <p:spPr>
            <a:xfrm>
              <a:off x="584356" y="36349"/>
              <a:ext cx="5039482" cy="506689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34341" tIns="0" rIns="234341" bIns="0" numCol="1" spcCol="1270" anchor="ctr" anchorCtr="0">
              <a:noAutofit/>
            </a:bodyPr>
            <a:lstStyle/>
            <a:p>
              <a:pPr marL="0" lvl="0" indent="0" algn="l" defTabSz="1955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4400" dirty="0"/>
                <a:t>÷</a:t>
              </a:r>
              <a:r>
                <a:rPr lang="en-US" sz="4400" kern="1200" dirty="0"/>
                <a:t> Division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7965867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17869284"/>
              </p:ext>
            </p:extLst>
          </p:nvPr>
        </p:nvGraphicFramePr>
        <p:xfrm>
          <a:off x="143508" y="1160717"/>
          <a:ext cx="8856984" cy="453656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28724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569741">
                  <a:extLst>
                    <a:ext uri="{9D8B030D-6E8A-4147-A177-3AD203B41FA5}">
                      <a16:colId xmlns:a16="http://schemas.microsoft.com/office/drawing/2014/main" val="1303380182"/>
                    </a:ext>
                  </a:extLst>
                </a:gridCol>
              </a:tblGrid>
              <a:tr h="717330"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bg1"/>
                          </a:solidFill>
                        </a:rPr>
                        <a:t>Yr Grp &amp; Vocabulary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bg1"/>
                          </a:solidFill>
                        </a:rPr>
                        <a:t>Abstract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9236">
                <a:tc>
                  <a:txBody>
                    <a:bodyPr/>
                    <a:lstStyle/>
                    <a:p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Year 6 continued…</a:t>
                      </a:r>
                    </a:p>
                    <a:p>
                      <a:endParaRPr lang="en-GB" sz="14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1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Chunking for long division: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Children write a list of key facts before calculating.</a:t>
                      </a:r>
                    </a:p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12" name="Picture 11">
            <a:extLst>
              <a:ext uri="{FF2B5EF4-FFF2-40B4-BE49-F238E27FC236}">
                <a16:creationId xmlns:a16="http://schemas.microsoft.com/office/drawing/2014/main" id="{AC5D9916-09CE-4500-8B8E-42DFC12BCA6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38128" y="2564904"/>
            <a:ext cx="2067743" cy="2976166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BCE6A284-4E9E-4B53-950E-F1E779B086C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17095" y="2276872"/>
            <a:ext cx="1350661" cy="2976166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9114D294-10AC-47A1-BA5C-50D81600CCA4}"/>
              </a:ext>
            </a:extLst>
          </p:cNvPr>
          <p:cNvSpPr/>
          <p:nvPr/>
        </p:nvSpPr>
        <p:spPr>
          <a:xfrm>
            <a:off x="143508" y="326508"/>
            <a:ext cx="8856984" cy="730800"/>
          </a:xfrm>
          <a:prstGeom prst="rect">
            <a:avLst/>
          </a:prstGeom>
        </p:spPr>
        <p:style>
          <a:lnRef idx="2">
            <a:schemeClr val="accent3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BB5EE25D-D790-4626-A3F9-15C9C0617E66}"/>
              </a:ext>
            </a:extLst>
          </p:cNvPr>
          <p:cNvGrpSpPr/>
          <p:nvPr/>
        </p:nvGrpSpPr>
        <p:grpSpPr>
          <a:xfrm>
            <a:off x="700453" y="186375"/>
            <a:ext cx="5094304" cy="561511"/>
            <a:chOff x="556945" y="8938"/>
            <a:chExt cx="5094304" cy="561511"/>
          </a:xfrm>
        </p:grpSpPr>
        <p:sp>
          <p:nvSpPr>
            <p:cNvPr id="9" name="Rectangle: Rounded Corners 8">
              <a:extLst>
                <a:ext uri="{FF2B5EF4-FFF2-40B4-BE49-F238E27FC236}">
                  <a16:creationId xmlns:a16="http://schemas.microsoft.com/office/drawing/2014/main" id="{3AFD10F8-B218-4A35-8FE2-D8D11AFC1021}"/>
                </a:ext>
              </a:extLst>
            </p:cNvPr>
            <p:cNvSpPr/>
            <p:nvPr/>
          </p:nvSpPr>
          <p:spPr>
            <a:xfrm>
              <a:off x="556945" y="8938"/>
              <a:ext cx="5094304" cy="561511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0"/>
                <a:satOff val="0"/>
                <a:lumOff val="0"/>
                <a:alphaOff val="0"/>
              </a:schemeClr>
            </a:fillRef>
            <a:effectRef idx="0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0" name="Rectangle: Rounded Corners 5">
              <a:extLst>
                <a:ext uri="{FF2B5EF4-FFF2-40B4-BE49-F238E27FC236}">
                  <a16:creationId xmlns:a16="http://schemas.microsoft.com/office/drawing/2014/main" id="{1E3EA52B-90C7-4E25-9612-2303287A0889}"/>
                </a:ext>
              </a:extLst>
            </p:cNvPr>
            <p:cNvSpPr txBox="1"/>
            <p:nvPr/>
          </p:nvSpPr>
          <p:spPr>
            <a:xfrm>
              <a:off x="584356" y="36349"/>
              <a:ext cx="5039482" cy="506689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34341" tIns="0" rIns="234341" bIns="0" numCol="1" spcCol="1270" anchor="ctr" anchorCtr="0">
              <a:noAutofit/>
            </a:bodyPr>
            <a:lstStyle/>
            <a:p>
              <a:pPr marL="0" lvl="0" indent="0" algn="l" defTabSz="1955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4400" dirty="0"/>
                <a:t>÷÷</a:t>
              </a:r>
              <a:r>
                <a:rPr lang="en-US" sz="4400" kern="1200" dirty="0"/>
                <a:t> Division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75298260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084BBAE66DA644BBE712720D4071D40" ma:contentTypeVersion="13" ma:contentTypeDescription="Create a new document." ma:contentTypeScope="" ma:versionID="faebfc798e5fe25932d340b7a05360a6">
  <xsd:schema xmlns:xsd="http://www.w3.org/2001/XMLSchema" xmlns:xs="http://www.w3.org/2001/XMLSchema" xmlns:p="http://schemas.microsoft.com/office/2006/metadata/properties" xmlns:ns2="14cd74a7-1086-4e96-86f4-1cb8a55c3cac" xmlns:ns3="94c74887-d91a-48bb-bc7b-d91dfdd07495" targetNamespace="http://schemas.microsoft.com/office/2006/metadata/properties" ma:root="true" ma:fieldsID="1b5670c44168761e79ecbdaabb4ea859" ns2:_="" ns3:_="">
    <xsd:import namespace="14cd74a7-1086-4e96-86f4-1cb8a55c3cac"/>
    <xsd:import namespace="94c74887-d91a-48bb-bc7b-d91dfdd07495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Tags" minOccurs="0"/>
                <xsd:element ref="ns2:MediaServiceOCR" minOccurs="0"/>
                <xsd:element ref="ns2:MediaServiceDateTaken" minOccurs="0"/>
                <xsd:element ref="ns2:MediaServiceLocation" minOccurs="0"/>
                <xsd:element ref="ns2:MediaServiceAutoKeyPoints" minOccurs="0"/>
                <xsd:element ref="ns2:MediaServiceKeyPoint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4cd74a7-1086-4e96-86f4-1cb8a55c3ca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EventHashCode" ma:index="10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4c74887-d91a-48bb-bc7b-d91dfdd07495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E75FD2BB-C6C1-4A57-87C7-72C450DD5BC5}"/>
</file>

<file path=customXml/itemProps2.xml><?xml version="1.0" encoding="utf-8"?>
<ds:datastoreItem xmlns:ds="http://schemas.openxmlformats.org/officeDocument/2006/customXml" ds:itemID="{A1B8D422-F2AE-4B6C-99AA-8E60D6022AC2}"/>
</file>

<file path=customXml/itemProps3.xml><?xml version="1.0" encoding="utf-8"?>
<ds:datastoreItem xmlns:ds="http://schemas.openxmlformats.org/officeDocument/2006/customXml" ds:itemID="{A02D8A63-04E1-4859-BF5A-D9C57CD1E74D}"/>
</file>

<file path=docProps/app.xml><?xml version="1.0" encoding="utf-8"?>
<Properties xmlns="http://schemas.openxmlformats.org/officeDocument/2006/extended-properties" xmlns:vt="http://schemas.openxmlformats.org/officeDocument/2006/docPropsVTypes">
  <TotalTime>3761</TotalTime>
  <Words>2332</Words>
  <Application>Microsoft Office PowerPoint</Application>
  <PresentationFormat>On-screen Show (4:3)</PresentationFormat>
  <Paragraphs>662</Paragraphs>
  <Slides>19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2" baseType="lpstr">
      <vt:lpstr>Arial</vt:lpstr>
      <vt:lpstr>Calibri</vt:lpstr>
      <vt:lpstr>Office Theme</vt:lpstr>
      <vt:lpstr>Written Calculation Policy Sep ‘21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compaq</dc:creator>
  <cp:lastModifiedBy>Claire Mulhern</cp:lastModifiedBy>
  <cp:revision>310</cp:revision>
  <cp:lastPrinted>2014-01-24T10:40:47Z</cp:lastPrinted>
  <dcterms:created xsi:type="dcterms:W3CDTF">2014-01-20T11:53:21Z</dcterms:created>
  <dcterms:modified xsi:type="dcterms:W3CDTF">2021-06-22T21:22:50Z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0x0101007084BBAE66DA644BBE712720D4071D40</vt:lpwstr>
  </property>
</Properties>
</file>