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3"/>
  </p:notesMasterIdLst>
  <p:sldIdLst>
    <p:sldId id="331" r:id="rId5"/>
    <p:sldId id="323" r:id="rId6"/>
    <p:sldId id="494" r:id="rId7"/>
    <p:sldId id="491" r:id="rId8"/>
    <p:sldId id="492" r:id="rId9"/>
    <p:sldId id="493" r:id="rId10"/>
    <p:sldId id="497" r:id="rId11"/>
    <p:sldId id="49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ire Mulhern" initials="CM" lastIdx="1" clrIdx="0">
    <p:extLst>
      <p:ext uri="{19B8F6BF-5375-455C-9EA6-DF929625EA0E}">
        <p15:presenceInfo xmlns:p15="http://schemas.microsoft.com/office/powerpoint/2012/main" userId="48ec48e04dfa87e9"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5D61"/>
    <a:srgbClr val="8D8F92"/>
    <a:srgbClr val="1D2444"/>
    <a:srgbClr val="72C1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779" autoAdjust="0"/>
    <p:restoredTop sz="95332" autoAdjust="0"/>
  </p:normalViewPr>
  <p:slideViewPr>
    <p:cSldViewPr snapToGrid="0" snapToObjects="1">
      <p:cViewPr varScale="1">
        <p:scale>
          <a:sx n="75" d="100"/>
          <a:sy n="75" d="100"/>
        </p:scale>
        <p:origin x="67"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1-06-03T12:45:34.489" idx="1">
    <p:pos x="10" y="10"/>
    <p:text/>
    <p:extLst>
      <p:ext uri="{C676402C-5697-4E1C-873F-D02D1690AC5C}">
        <p15:threadingInfo xmlns:p15="http://schemas.microsoft.com/office/powerpoint/2012/main" timeZoneBias="-60"/>
      </p:ext>
    </p:extLs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D86DF2-723A-4C66-8879-D74863A66C1E}" type="doc">
      <dgm:prSet loTypeId="urn:microsoft.com/office/officeart/2005/8/layout/process1" loCatId="process" qsTypeId="urn:microsoft.com/office/officeart/2005/8/quickstyle/simple1" qsCatId="simple" csTypeId="urn:microsoft.com/office/officeart/2005/8/colors/accent1_2" csCatId="accent1" phldr="1"/>
      <dgm:spPr/>
    </dgm:pt>
    <dgm:pt modelId="{A88D09E4-894B-41BC-8A8E-8E038084E6BA}">
      <dgm:prSet phldrT="[Text]" custT="1"/>
      <dgm:spPr>
        <a:solidFill>
          <a:schemeClr val="accent6">
            <a:lumMod val="40000"/>
            <a:lumOff val="60000"/>
          </a:schemeClr>
        </a:solidFill>
      </dgm:spPr>
      <dgm:t>
        <a:bodyPr/>
        <a:lstStyle/>
        <a:p>
          <a:r>
            <a:rPr lang="en-GB" sz="2400" b="1" i="0" u="sng" dirty="0">
              <a:solidFill>
                <a:schemeClr val="tx1"/>
              </a:solidFill>
            </a:rPr>
            <a:t>Describing</a:t>
          </a:r>
        </a:p>
        <a:p>
          <a:r>
            <a:rPr lang="en-GB" sz="2000" dirty="0">
              <a:solidFill>
                <a:schemeClr val="tx1"/>
              </a:solidFill>
            </a:rPr>
            <a:t>What did you do?</a:t>
          </a:r>
        </a:p>
        <a:p>
          <a:endParaRPr lang="en-GB" sz="2000" dirty="0">
            <a:solidFill>
              <a:schemeClr val="tx1"/>
            </a:solidFill>
          </a:endParaRPr>
        </a:p>
        <a:p>
          <a:endParaRPr lang="en-GB" sz="2000" dirty="0">
            <a:solidFill>
              <a:schemeClr val="tx1"/>
            </a:solidFill>
          </a:endParaRPr>
        </a:p>
        <a:p>
          <a:endParaRPr lang="en-GB" sz="2000" dirty="0">
            <a:solidFill>
              <a:schemeClr val="tx1"/>
            </a:solidFill>
          </a:endParaRPr>
        </a:p>
        <a:p>
          <a:endParaRPr lang="en-GB" sz="2000" dirty="0">
            <a:solidFill>
              <a:schemeClr val="tx1"/>
            </a:solidFill>
          </a:endParaRPr>
        </a:p>
        <a:p>
          <a:endParaRPr lang="en-GB" sz="2000" dirty="0">
            <a:solidFill>
              <a:schemeClr val="tx1"/>
            </a:solidFill>
          </a:endParaRPr>
        </a:p>
      </dgm:t>
    </dgm:pt>
    <dgm:pt modelId="{495776B5-B58B-44E3-B899-71EC1297CFB3}" type="parTrans" cxnId="{7256C8E3-C492-4D34-B4AE-EC8C4E43E8FD}">
      <dgm:prSet/>
      <dgm:spPr/>
      <dgm:t>
        <a:bodyPr/>
        <a:lstStyle/>
        <a:p>
          <a:endParaRPr lang="en-GB"/>
        </a:p>
      </dgm:t>
    </dgm:pt>
    <dgm:pt modelId="{0010F47A-A18E-4069-B8A3-E95802FE8D61}" type="sibTrans" cxnId="{7256C8E3-C492-4D34-B4AE-EC8C4E43E8FD}">
      <dgm:prSet/>
      <dgm:spPr>
        <a:solidFill>
          <a:srgbClr val="00B050"/>
        </a:solidFill>
      </dgm:spPr>
      <dgm:t>
        <a:bodyPr/>
        <a:lstStyle/>
        <a:p>
          <a:endParaRPr lang="en-GB"/>
        </a:p>
      </dgm:t>
    </dgm:pt>
    <dgm:pt modelId="{DBA5538B-E379-458B-965B-3A264D14DED6}">
      <dgm:prSet phldrT="[Text]" custT="1"/>
      <dgm:spPr>
        <a:solidFill>
          <a:schemeClr val="accent6">
            <a:lumMod val="40000"/>
            <a:lumOff val="60000"/>
          </a:schemeClr>
        </a:solidFill>
      </dgm:spPr>
      <dgm:t>
        <a:bodyPr/>
        <a:lstStyle/>
        <a:p>
          <a:r>
            <a:rPr lang="en-GB" sz="2400" b="1" u="sng" dirty="0">
              <a:solidFill>
                <a:schemeClr val="tx1"/>
              </a:solidFill>
            </a:rPr>
            <a:t>Explaining</a:t>
          </a:r>
        </a:p>
        <a:p>
          <a:r>
            <a:rPr lang="en-GB" sz="2000" dirty="0">
              <a:solidFill>
                <a:schemeClr val="tx1"/>
              </a:solidFill>
            </a:rPr>
            <a:t>Why did you do what you did?</a:t>
          </a:r>
        </a:p>
        <a:p>
          <a:endParaRPr lang="en-GB" sz="2000" dirty="0">
            <a:solidFill>
              <a:schemeClr val="tx1"/>
            </a:solidFill>
          </a:endParaRPr>
        </a:p>
        <a:p>
          <a:endParaRPr lang="en-GB" sz="2000" dirty="0">
            <a:solidFill>
              <a:schemeClr val="tx1"/>
            </a:solidFill>
          </a:endParaRPr>
        </a:p>
        <a:p>
          <a:endParaRPr lang="en-GB" sz="2000" dirty="0">
            <a:solidFill>
              <a:schemeClr val="tx1"/>
            </a:solidFill>
          </a:endParaRPr>
        </a:p>
        <a:p>
          <a:endParaRPr lang="en-GB" sz="2000" dirty="0">
            <a:solidFill>
              <a:schemeClr val="tx1"/>
            </a:solidFill>
          </a:endParaRPr>
        </a:p>
      </dgm:t>
    </dgm:pt>
    <dgm:pt modelId="{2B86D9AD-B55E-45A6-912B-FE5E224974CC}" type="parTrans" cxnId="{06949E98-B248-48A5-92EF-38294753C966}">
      <dgm:prSet/>
      <dgm:spPr/>
      <dgm:t>
        <a:bodyPr/>
        <a:lstStyle/>
        <a:p>
          <a:endParaRPr lang="en-GB"/>
        </a:p>
      </dgm:t>
    </dgm:pt>
    <dgm:pt modelId="{63FFC2EB-3A2E-44F3-B355-CBF784F33133}" type="sibTrans" cxnId="{06949E98-B248-48A5-92EF-38294753C966}">
      <dgm:prSet/>
      <dgm:spPr>
        <a:solidFill>
          <a:srgbClr val="00B050"/>
        </a:solidFill>
      </dgm:spPr>
      <dgm:t>
        <a:bodyPr/>
        <a:lstStyle/>
        <a:p>
          <a:endParaRPr lang="en-GB"/>
        </a:p>
      </dgm:t>
    </dgm:pt>
    <dgm:pt modelId="{DE12FA85-8E1D-49F6-8E91-1E42CCA1F4EA}">
      <dgm:prSet phldrT="[Text]" custT="1"/>
      <dgm:spPr>
        <a:solidFill>
          <a:schemeClr val="accent6">
            <a:lumMod val="40000"/>
            <a:lumOff val="60000"/>
          </a:schemeClr>
        </a:solidFill>
      </dgm:spPr>
      <dgm:t>
        <a:bodyPr/>
        <a:lstStyle/>
        <a:p>
          <a:r>
            <a:rPr lang="en-GB" sz="2400" b="1" u="sng" dirty="0">
              <a:solidFill>
                <a:schemeClr val="tx1"/>
              </a:solidFill>
            </a:rPr>
            <a:t>Convincing</a:t>
          </a:r>
        </a:p>
        <a:p>
          <a:r>
            <a:rPr lang="en-GB" sz="2000" dirty="0">
              <a:solidFill>
                <a:schemeClr val="tx1"/>
              </a:solidFill>
            </a:rPr>
            <a:t>Can you begin to form an argument?</a:t>
          </a:r>
        </a:p>
        <a:p>
          <a:endParaRPr lang="en-GB" sz="2000" dirty="0">
            <a:solidFill>
              <a:schemeClr val="tx1"/>
            </a:solidFill>
          </a:endParaRPr>
        </a:p>
        <a:p>
          <a:endParaRPr lang="en-GB" sz="2000" dirty="0">
            <a:solidFill>
              <a:schemeClr val="tx1"/>
            </a:solidFill>
          </a:endParaRPr>
        </a:p>
        <a:p>
          <a:endParaRPr lang="en-GB" sz="2000" dirty="0">
            <a:solidFill>
              <a:schemeClr val="tx1"/>
            </a:solidFill>
          </a:endParaRPr>
        </a:p>
        <a:p>
          <a:endParaRPr lang="en-GB" sz="2000" dirty="0">
            <a:solidFill>
              <a:schemeClr val="tx1"/>
            </a:solidFill>
          </a:endParaRPr>
        </a:p>
        <a:p>
          <a:endParaRPr lang="en-GB" sz="1400" dirty="0"/>
        </a:p>
      </dgm:t>
    </dgm:pt>
    <dgm:pt modelId="{D65EEA67-055C-450D-8326-A62FC0B3F78F}" type="parTrans" cxnId="{130B5D09-4A06-46BC-9675-4D352B76ABA6}">
      <dgm:prSet/>
      <dgm:spPr/>
      <dgm:t>
        <a:bodyPr/>
        <a:lstStyle/>
        <a:p>
          <a:endParaRPr lang="en-GB"/>
        </a:p>
      </dgm:t>
    </dgm:pt>
    <dgm:pt modelId="{0C49CB4C-BB9D-4646-BD90-7AC092E73323}" type="sibTrans" cxnId="{130B5D09-4A06-46BC-9675-4D352B76ABA6}">
      <dgm:prSet/>
      <dgm:spPr>
        <a:solidFill>
          <a:srgbClr val="00B050"/>
        </a:solidFill>
      </dgm:spPr>
      <dgm:t>
        <a:bodyPr/>
        <a:lstStyle/>
        <a:p>
          <a:endParaRPr lang="en-GB"/>
        </a:p>
      </dgm:t>
    </dgm:pt>
    <dgm:pt modelId="{24814B0D-0E27-4738-BF52-1FCEAAB959D0}">
      <dgm:prSet phldrT="[Text]" custT="1"/>
      <dgm:spPr>
        <a:solidFill>
          <a:schemeClr val="accent6">
            <a:lumMod val="40000"/>
            <a:lumOff val="60000"/>
          </a:schemeClr>
        </a:solidFill>
      </dgm:spPr>
      <dgm:t>
        <a:bodyPr/>
        <a:lstStyle/>
        <a:p>
          <a:r>
            <a:rPr lang="en-GB" sz="2400" b="1" u="sng" dirty="0">
              <a:solidFill>
                <a:schemeClr val="tx1"/>
              </a:solidFill>
            </a:rPr>
            <a:t>Justifying</a:t>
          </a:r>
        </a:p>
        <a:p>
          <a:r>
            <a:rPr lang="en-GB" sz="2000" dirty="0">
              <a:solidFill>
                <a:schemeClr val="tx1"/>
              </a:solidFill>
            </a:rPr>
            <a:t>Can you form a correct, logical argument?</a:t>
          </a:r>
        </a:p>
        <a:p>
          <a:endParaRPr lang="en-GB" sz="2000" dirty="0">
            <a:solidFill>
              <a:schemeClr val="tx1"/>
            </a:solidFill>
          </a:endParaRPr>
        </a:p>
        <a:p>
          <a:endParaRPr lang="en-GB" sz="2000" dirty="0">
            <a:solidFill>
              <a:schemeClr val="tx1"/>
            </a:solidFill>
          </a:endParaRPr>
        </a:p>
        <a:p>
          <a:endParaRPr lang="en-GB" sz="2000" dirty="0">
            <a:solidFill>
              <a:schemeClr val="tx1"/>
            </a:solidFill>
          </a:endParaRPr>
        </a:p>
        <a:p>
          <a:endParaRPr lang="en-GB" sz="1400" dirty="0"/>
        </a:p>
      </dgm:t>
    </dgm:pt>
    <dgm:pt modelId="{BFF83E0D-FF32-431D-B6CE-9E16F16857A0}" type="parTrans" cxnId="{CF8E6D9A-B607-4B13-9CE0-685DD637A168}">
      <dgm:prSet/>
      <dgm:spPr/>
      <dgm:t>
        <a:bodyPr/>
        <a:lstStyle/>
        <a:p>
          <a:endParaRPr lang="en-GB"/>
        </a:p>
      </dgm:t>
    </dgm:pt>
    <dgm:pt modelId="{5C7D07B3-3473-46AC-960C-3AD8DE1FBFA6}" type="sibTrans" cxnId="{CF8E6D9A-B607-4B13-9CE0-685DD637A168}">
      <dgm:prSet/>
      <dgm:spPr>
        <a:solidFill>
          <a:srgbClr val="00B050"/>
        </a:solidFill>
      </dgm:spPr>
      <dgm:t>
        <a:bodyPr/>
        <a:lstStyle/>
        <a:p>
          <a:endParaRPr lang="en-GB"/>
        </a:p>
      </dgm:t>
    </dgm:pt>
    <dgm:pt modelId="{D809E78D-1CAB-4BA1-870C-70A9A61DA002}">
      <dgm:prSet phldrT="[Text]" custT="1"/>
      <dgm:spPr>
        <a:solidFill>
          <a:schemeClr val="accent6">
            <a:lumMod val="40000"/>
            <a:lumOff val="60000"/>
          </a:schemeClr>
        </a:solidFill>
      </dgm:spPr>
      <dgm:t>
        <a:bodyPr/>
        <a:lstStyle/>
        <a:p>
          <a:r>
            <a:rPr lang="en-GB" sz="2400" b="1" u="sng" dirty="0">
              <a:solidFill>
                <a:schemeClr val="tx1"/>
              </a:solidFill>
            </a:rPr>
            <a:t>Proving</a:t>
          </a:r>
        </a:p>
        <a:p>
          <a:r>
            <a:rPr lang="en-GB" sz="2000" dirty="0">
              <a:solidFill>
                <a:schemeClr val="tx1"/>
              </a:solidFill>
            </a:rPr>
            <a:t>Will this always happen? How do you know?</a:t>
          </a:r>
        </a:p>
        <a:p>
          <a:r>
            <a:rPr lang="en-GB" sz="2000" dirty="0">
              <a:solidFill>
                <a:schemeClr val="tx1"/>
              </a:solidFill>
            </a:rPr>
            <a:t>Can you generalise using mathematical structures? </a:t>
          </a:r>
        </a:p>
      </dgm:t>
    </dgm:pt>
    <dgm:pt modelId="{2DE12531-4002-4392-87A5-9E0A9EE72C7D}" type="parTrans" cxnId="{F93842BD-AFA3-47B6-AF81-F7B5D8ED18C1}">
      <dgm:prSet/>
      <dgm:spPr/>
      <dgm:t>
        <a:bodyPr/>
        <a:lstStyle/>
        <a:p>
          <a:endParaRPr lang="en-GB"/>
        </a:p>
      </dgm:t>
    </dgm:pt>
    <dgm:pt modelId="{6470B4D0-625C-497F-8C13-672183529360}" type="sibTrans" cxnId="{F93842BD-AFA3-47B6-AF81-F7B5D8ED18C1}">
      <dgm:prSet/>
      <dgm:spPr/>
      <dgm:t>
        <a:bodyPr/>
        <a:lstStyle/>
        <a:p>
          <a:endParaRPr lang="en-GB"/>
        </a:p>
      </dgm:t>
    </dgm:pt>
    <dgm:pt modelId="{7773BFB1-21FD-42D3-A1DE-F0DD596F1352}" type="pres">
      <dgm:prSet presAssocID="{F6D86DF2-723A-4C66-8879-D74863A66C1E}" presName="Name0" presStyleCnt="0">
        <dgm:presLayoutVars>
          <dgm:dir/>
          <dgm:resizeHandles val="exact"/>
        </dgm:presLayoutVars>
      </dgm:prSet>
      <dgm:spPr/>
    </dgm:pt>
    <dgm:pt modelId="{87152A0B-AA1A-4735-9C48-7480A92D3CA0}" type="pres">
      <dgm:prSet presAssocID="{A88D09E4-894B-41BC-8A8E-8E038084E6BA}" presName="node" presStyleLbl="node1" presStyleIdx="0" presStyleCnt="5">
        <dgm:presLayoutVars>
          <dgm:bulletEnabled val="1"/>
        </dgm:presLayoutVars>
      </dgm:prSet>
      <dgm:spPr/>
    </dgm:pt>
    <dgm:pt modelId="{DA14686E-CCA5-4955-A615-003DAE7F79B2}" type="pres">
      <dgm:prSet presAssocID="{0010F47A-A18E-4069-B8A3-E95802FE8D61}" presName="sibTrans" presStyleLbl="sibTrans2D1" presStyleIdx="0" presStyleCnt="4"/>
      <dgm:spPr/>
    </dgm:pt>
    <dgm:pt modelId="{ADB0A47E-5264-425C-8E9F-5CDA4AD2FAD3}" type="pres">
      <dgm:prSet presAssocID="{0010F47A-A18E-4069-B8A3-E95802FE8D61}" presName="connectorText" presStyleLbl="sibTrans2D1" presStyleIdx="0" presStyleCnt="4"/>
      <dgm:spPr/>
    </dgm:pt>
    <dgm:pt modelId="{2AC69FE1-B408-47BB-8BBC-F0A0E608D6C4}" type="pres">
      <dgm:prSet presAssocID="{DBA5538B-E379-458B-965B-3A264D14DED6}" presName="node" presStyleLbl="node1" presStyleIdx="1" presStyleCnt="5">
        <dgm:presLayoutVars>
          <dgm:bulletEnabled val="1"/>
        </dgm:presLayoutVars>
      </dgm:prSet>
      <dgm:spPr/>
    </dgm:pt>
    <dgm:pt modelId="{6864F348-03D2-4058-8FB2-519EC1041316}" type="pres">
      <dgm:prSet presAssocID="{63FFC2EB-3A2E-44F3-B355-CBF784F33133}" presName="sibTrans" presStyleLbl="sibTrans2D1" presStyleIdx="1" presStyleCnt="4"/>
      <dgm:spPr/>
    </dgm:pt>
    <dgm:pt modelId="{A36743E1-7F4A-4BA0-AB29-BB1E5927ABB6}" type="pres">
      <dgm:prSet presAssocID="{63FFC2EB-3A2E-44F3-B355-CBF784F33133}" presName="connectorText" presStyleLbl="sibTrans2D1" presStyleIdx="1" presStyleCnt="4"/>
      <dgm:spPr/>
    </dgm:pt>
    <dgm:pt modelId="{DC93D67A-F32C-4140-BCC2-800D3025EB27}" type="pres">
      <dgm:prSet presAssocID="{DE12FA85-8E1D-49F6-8E91-1E42CCA1F4EA}" presName="node" presStyleLbl="node1" presStyleIdx="2" presStyleCnt="5">
        <dgm:presLayoutVars>
          <dgm:bulletEnabled val="1"/>
        </dgm:presLayoutVars>
      </dgm:prSet>
      <dgm:spPr/>
    </dgm:pt>
    <dgm:pt modelId="{68621BD6-2517-46FA-8D87-DB2945668854}" type="pres">
      <dgm:prSet presAssocID="{0C49CB4C-BB9D-4646-BD90-7AC092E73323}" presName="sibTrans" presStyleLbl="sibTrans2D1" presStyleIdx="2" presStyleCnt="4"/>
      <dgm:spPr/>
    </dgm:pt>
    <dgm:pt modelId="{A6DCC9C2-9643-4ED6-A582-49827826A24C}" type="pres">
      <dgm:prSet presAssocID="{0C49CB4C-BB9D-4646-BD90-7AC092E73323}" presName="connectorText" presStyleLbl="sibTrans2D1" presStyleIdx="2" presStyleCnt="4"/>
      <dgm:spPr/>
    </dgm:pt>
    <dgm:pt modelId="{556B2901-38C3-4B7B-9DE6-40E7A7CFEB45}" type="pres">
      <dgm:prSet presAssocID="{24814B0D-0E27-4738-BF52-1FCEAAB959D0}" presName="node" presStyleLbl="node1" presStyleIdx="3" presStyleCnt="5" custLinFactNeighborY="-2082">
        <dgm:presLayoutVars>
          <dgm:bulletEnabled val="1"/>
        </dgm:presLayoutVars>
      </dgm:prSet>
      <dgm:spPr/>
    </dgm:pt>
    <dgm:pt modelId="{3A8BBADE-A048-4303-A650-E6D760F7E794}" type="pres">
      <dgm:prSet presAssocID="{5C7D07B3-3473-46AC-960C-3AD8DE1FBFA6}" presName="sibTrans" presStyleLbl="sibTrans2D1" presStyleIdx="3" presStyleCnt="4"/>
      <dgm:spPr/>
    </dgm:pt>
    <dgm:pt modelId="{46AC8D4D-758A-4AB7-B378-37C7852931AA}" type="pres">
      <dgm:prSet presAssocID="{5C7D07B3-3473-46AC-960C-3AD8DE1FBFA6}" presName="connectorText" presStyleLbl="sibTrans2D1" presStyleIdx="3" presStyleCnt="4"/>
      <dgm:spPr/>
    </dgm:pt>
    <dgm:pt modelId="{997FBDF4-CB90-4284-948C-A123A5C2D455}" type="pres">
      <dgm:prSet presAssocID="{D809E78D-1CAB-4BA1-870C-70A9A61DA002}" presName="node" presStyleLbl="node1" presStyleIdx="4" presStyleCnt="5">
        <dgm:presLayoutVars>
          <dgm:bulletEnabled val="1"/>
        </dgm:presLayoutVars>
      </dgm:prSet>
      <dgm:spPr/>
    </dgm:pt>
  </dgm:ptLst>
  <dgm:cxnLst>
    <dgm:cxn modelId="{130B5D09-4A06-46BC-9675-4D352B76ABA6}" srcId="{F6D86DF2-723A-4C66-8879-D74863A66C1E}" destId="{DE12FA85-8E1D-49F6-8E91-1E42CCA1F4EA}" srcOrd="2" destOrd="0" parTransId="{D65EEA67-055C-450D-8326-A62FC0B3F78F}" sibTransId="{0C49CB4C-BB9D-4646-BD90-7AC092E73323}"/>
    <dgm:cxn modelId="{BB41BC0F-5308-46AA-A0E4-40067BEB64C0}" type="presOf" srcId="{5C7D07B3-3473-46AC-960C-3AD8DE1FBFA6}" destId="{46AC8D4D-758A-4AB7-B378-37C7852931AA}" srcOrd="1" destOrd="0" presId="urn:microsoft.com/office/officeart/2005/8/layout/process1"/>
    <dgm:cxn modelId="{5636B412-4B6D-48E9-98A3-40198DA6243B}" type="presOf" srcId="{0010F47A-A18E-4069-B8A3-E95802FE8D61}" destId="{DA14686E-CCA5-4955-A615-003DAE7F79B2}" srcOrd="0" destOrd="0" presId="urn:microsoft.com/office/officeart/2005/8/layout/process1"/>
    <dgm:cxn modelId="{05E47619-3FA4-4976-AA8F-0274C583A628}" type="presOf" srcId="{A88D09E4-894B-41BC-8A8E-8E038084E6BA}" destId="{87152A0B-AA1A-4735-9C48-7480A92D3CA0}" srcOrd="0" destOrd="0" presId="urn:microsoft.com/office/officeart/2005/8/layout/process1"/>
    <dgm:cxn modelId="{2C703522-D794-4B42-87D2-B65147AD900E}" type="presOf" srcId="{63FFC2EB-3A2E-44F3-B355-CBF784F33133}" destId="{A36743E1-7F4A-4BA0-AB29-BB1E5927ABB6}" srcOrd="1" destOrd="0" presId="urn:microsoft.com/office/officeart/2005/8/layout/process1"/>
    <dgm:cxn modelId="{083CFC24-08D0-4B9F-BB3C-55BFC9ABFF19}" type="presOf" srcId="{D809E78D-1CAB-4BA1-870C-70A9A61DA002}" destId="{997FBDF4-CB90-4284-948C-A123A5C2D455}" srcOrd="0" destOrd="0" presId="urn:microsoft.com/office/officeart/2005/8/layout/process1"/>
    <dgm:cxn modelId="{A32BEB97-1B0B-4A8D-8290-6FF3A8305266}" type="presOf" srcId="{5C7D07B3-3473-46AC-960C-3AD8DE1FBFA6}" destId="{3A8BBADE-A048-4303-A650-E6D760F7E794}" srcOrd="0" destOrd="0" presId="urn:microsoft.com/office/officeart/2005/8/layout/process1"/>
    <dgm:cxn modelId="{06949E98-B248-48A5-92EF-38294753C966}" srcId="{F6D86DF2-723A-4C66-8879-D74863A66C1E}" destId="{DBA5538B-E379-458B-965B-3A264D14DED6}" srcOrd="1" destOrd="0" parTransId="{2B86D9AD-B55E-45A6-912B-FE5E224974CC}" sibTransId="{63FFC2EB-3A2E-44F3-B355-CBF784F33133}"/>
    <dgm:cxn modelId="{CF8E6D9A-B607-4B13-9CE0-685DD637A168}" srcId="{F6D86DF2-723A-4C66-8879-D74863A66C1E}" destId="{24814B0D-0E27-4738-BF52-1FCEAAB959D0}" srcOrd="3" destOrd="0" parTransId="{BFF83E0D-FF32-431D-B6CE-9E16F16857A0}" sibTransId="{5C7D07B3-3473-46AC-960C-3AD8DE1FBFA6}"/>
    <dgm:cxn modelId="{013DD9A8-A670-4310-897D-9FF511CB6CF1}" type="presOf" srcId="{0C49CB4C-BB9D-4646-BD90-7AC092E73323}" destId="{68621BD6-2517-46FA-8D87-DB2945668854}" srcOrd="0" destOrd="0" presId="urn:microsoft.com/office/officeart/2005/8/layout/process1"/>
    <dgm:cxn modelId="{AE6E7AAB-C3AA-4668-A39C-295A5653ACB7}" type="presOf" srcId="{24814B0D-0E27-4738-BF52-1FCEAAB959D0}" destId="{556B2901-38C3-4B7B-9DE6-40E7A7CFEB45}" srcOrd="0" destOrd="0" presId="urn:microsoft.com/office/officeart/2005/8/layout/process1"/>
    <dgm:cxn modelId="{F93842BD-AFA3-47B6-AF81-F7B5D8ED18C1}" srcId="{F6D86DF2-723A-4C66-8879-D74863A66C1E}" destId="{D809E78D-1CAB-4BA1-870C-70A9A61DA002}" srcOrd="4" destOrd="0" parTransId="{2DE12531-4002-4392-87A5-9E0A9EE72C7D}" sibTransId="{6470B4D0-625C-497F-8C13-672183529360}"/>
    <dgm:cxn modelId="{BF185AC4-7271-4EFD-A467-A8F3E83D160B}" type="presOf" srcId="{DBA5538B-E379-458B-965B-3A264D14DED6}" destId="{2AC69FE1-B408-47BB-8BBC-F0A0E608D6C4}" srcOrd="0" destOrd="0" presId="urn:microsoft.com/office/officeart/2005/8/layout/process1"/>
    <dgm:cxn modelId="{CAD41CC5-305D-4505-A958-C11409D37344}" type="presOf" srcId="{F6D86DF2-723A-4C66-8879-D74863A66C1E}" destId="{7773BFB1-21FD-42D3-A1DE-F0DD596F1352}" srcOrd="0" destOrd="0" presId="urn:microsoft.com/office/officeart/2005/8/layout/process1"/>
    <dgm:cxn modelId="{B489EED3-244A-4F8B-829F-A12873E9D3E4}" type="presOf" srcId="{0010F47A-A18E-4069-B8A3-E95802FE8D61}" destId="{ADB0A47E-5264-425C-8E9F-5CDA4AD2FAD3}" srcOrd="1" destOrd="0" presId="urn:microsoft.com/office/officeart/2005/8/layout/process1"/>
    <dgm:cxn modelId="{113463DE-39EB-4A42-8F99-9858227D0A56}" type="presOf" srcId="{0C49CB4C-BB9D-4646-BD90-7AC092E73323}" destId="{A6DCC9C2-9643-4ED6-A582-49827826A24C}" srcOrd="1" destOrd="0" presId="urn:microsoft.com/office/officeart/2005/8/layout/process1"/>
    <dgm:cxn modelId="{7256C8E3-C492-4D34-B4AE-EC8C4E43E8FD}" srcId="{F6D86DF2-723A-4C66-8879-D74863A66C1E}" destId="{A88D09E4-894B-41BC-8A8E-8E038084E6BA}" srcOrd="0" destOrd="0" parTransId="{495776B5-B58B-44E3-B899-71EC1297CFB3}" sibTransId="{0010F47A-A18E-4069-B8A3-E95802FE8D61}"/>
    <dgm:cxn modelId="{408316E6-9C35-4072-AF6C-140CDDCF19E3}" type="presOf" srcId="{DE12FA85-8E1D-49F6-8E91-1E42CCA1F4EA}" destId="{DC93D67A-F32C-4140-BCC2-800D3025EB27}" srcOrd="0" destOrd="0" presId="urn:microsoft.com/office/officeart/2005/8/layout/process1"/>
    <dgm:cxn modelId="{52AE1EE7-AD0B-471F-8846-DE519F7D2EF4}" type="presOf" srcId="{63FFC2EB-3A2E-44F3-B355-CBF784F33133}" destId="{6864F348-03D2-4058-8FB2-519EC1041316}" srcOrd="0" destOrd="0" presId="urn:microsoft.com/office/officeart/2005/8/layout/process1"/>
    <dgm:cxn modelId="{84351C3E-B58F-450C-ABE7-33EEDCCAADF5}" type="presParOf" srcId="{7773BFB1-21FD-42D3-A1DE-F0DD596F1352}" destId="{87152A0B-AA1A-4735-9C48-7480A92D3CA0}" srcOrd="0" destOrd="0" presId="urn:microsoft.com/office/officeart/2005/8/layout/process1"/>
    <dgm:cxn modelId="{C9636231-3466-43FB-B2F2-1F5C9A9C6296}" type="presParOf" srcId="{7773BFB1-21FD-42D3-A1DE-F0DD596F1352}" destId="{DA14686E-CCA5-4955-A615-003DAE7F79B2}" srcOrd="1" destOrd="0" presId="urn:microsoft.com/office/officeart/2005/8/layout/process1"/>
    <dgm:cxn modelId="{EF57B15A-A17A-4124-A942-81891E63801A}" type="presParOf" srcId="{DA14686E-CCA5-4955-A615-003DAE7F79B2}" destId="{ADB0A47E-5264-425C-8E9F-5CDA4AD2FAD3}" srcOrd="0" destOrd="0" presId="urn:microsoft.com/office/officeart/2005/8/layout/process1"/>
    <dgm:cxn modelId="{42D77162-9256-49A8-A0CD-CA9E25D96986}" type="presParOf" srcId="{7773BFB1-21FD-42D3-A1DE-F0DD596F1352}" destId="{2AC69FE1-B408-47BB-8BBC-F0A0E608D6C4}" srcOrd="2" destOrd="0" presId="urn:microsoft.com/office/officeart/2005/8/layout/process1"/>
    <dgm:cxn modelId="{8C080CC9-E0FE-454E-B3DE-1CAD68AAD2D2}" type="presParOf" srcId="{7773BFB1-21FD-42D3-A1DE-F0DD596F1352}" destId="{6864F348-03D2-4058-8FB2-519EC1041316}" srcOrd="3" destOrd="0" presId="urn:microsoft.com/office/officeart/2005/8/layout/process1"/>
    <dgm:cxn modelId="{D216F65F-6562-4F45-9762-1B977EB13215}" type="presParOf" srcId="{6864F348-03D2-4058-8FB2-519EC1041316}" destId="{A36743E1-7F4A-4BA0-AB29-BB1E5927ABB6}" srcOrd="0" destOrd="0" presId="urn:microsoft.com/office/officeart/2005/8/layout/process1"/>
    <dgm:cxn modelId="{4D45E45B-20AF-4A1A-8B91-8B52892EEDAE}" type="presParOf" srcId="{7773BFB1-21FD-42D3-A1DE-F0DD596F1352}" destId="{DC93D67A-F32C-4140-BCC2-800D3025EB27}" srcOrd="4" destOrd="0" presId="urn:microsoft.com/office/officeart/2005/8/layout/process1"/>
    <dgm:cxn modelId="{8E28B418-89E3-43E6-93AA-D753A2C87E10}" type="presParOf" srcId="{7773BFB1-21FD-42D3-A1DE-F0DD596F1352}" destId="{68621BD6-2517-46FA-8D87-DB2945668854}" srcOrd="5" destOrd="0" presId="urn:microsoft.com/office/officeart/2005/8/layout/process1"/>
    <dgm:cxn modelId="{52942E81-8B30-41A7-88C0-43574EE9F85C}" type="presParOf" srcId="{68621BD6-2517-46FA-8D87-DB2945668854}" destId="{A6DCC9C2-9643-4ED6-A582-49827826A24C}" srcOrd="0" destOrd="0" presId="urn:microsoft.com/office/officeart/2005/8/layout/process1"/>
    <dgm:cxn modelId="{E34AE52D-3303-42A0-8B93-4F8DB1E766E6}" type="presParOf" srcId="{7773BFB1-21FD-42D3-A1DE-F0DD596F1352}" destId="{556B2901-38C3-4B7B-9DE6-40E7A7CFEB45}" srcOrd="6" destOrd="0" presId="urn:microsoft.com/office/officeart/2005/8/layout/process1"/>
    <dgm:cxn modelId="{68357E21-8F60-44B2-9CF3-175CD765ECEA}" type="presParOf" srcId="{7773BFB1-21FD-42D3-A1DE-F0DD596F1352}" destId="{3A8BBADE-A048-4303-A650-E6D760F7E794}" srcOrd="7" destOrd="0" presId="urn:microsoft.com/office/officeart/2005/8/layout/process1"/>
    <dgm:cxn modelId="{9DE4AB84-D75E-495E-8878-E72F04C16635}" type="presParOf" srcId="{3A8BBADE-A048-4303-A650-E6D760F7E794}" destId="{46AC8D4D-758A-4AB7-B378-37C7852931AA}" srcOrd="0" destOrd="0" presId="urn:microsoft.com/office/officeart/2005/8/layout/process1"/>
    <dgm:cxn modelId="{8190221D-A03C-42D3-A328-7CE3792DFBCF}" type="presParOf" srcId="{7773BFB1-21FD-42D3-A1DE-F0DD596F1352}" destId="{997FBDF4-CB90-4284-948C-A123A5C2D455}" srcOrd="8" destOrd="0" presId="urn:microsoft.com/office/officeart/2005/8/layout/process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152A0B-AA1A-4735-9C48-7480A92D3CA0}">
      <dsp:nvSpPr>
        <dsp:cNvPr id="0" name=""/>
        <dsp:cNvSpPr/>
      </dsp:nvSpPr>
      <dsp:spPr>
        <a:xfrm>
          <a:off x="5594" y="360215"/>
          <a:ext cx="1734151" cy="3443569"/>
        </a:xfrm>
        <a:prstGeom prst="roundRect">
          <a:avLst>
            <a:gd name="adj" fmla="val 10000"/>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0" u="sng" kern="1200" dirty="0">
              <a:solidFill>
                <a:schemeClr val="tx1"/>
              </a:solidFill>
            </a:rPr>
            <a:t>Describing</a:t>
          </a:r>
        </a:p>
        <a:p>
          <a:pPr marL="0" lvl="0" indent="0" algn="ctr" defTabSz="1066800">
            <a:lnSpc>
              <a:spcPct val="90000"/>
            </a:lnSpc>
            <a:spcBef>
              <a:spcPct val="0"/>
            </a:spcBef>
            <a:spcAft>
              <a:spcPct val="35000"/>
            </a:spcAft>
            <a:buNone/>
          </a:pPr>
          <a:r>
            <a:rPr lang="en-GB" sz="2000" kern="1200" dirty="0">
              <a:solidFill>
                <a:schemeClr val="tx1"/>
              </a:solidFill>
            </a:rPr>
            <a:t>What did you do?</a:t>
          </a:r>
        </a:p>
        <a:p>
          <a:pPr marL="0" lvl="0" indent="0" algn="ctr" defTabSz="1066800">
            <a:lnSpc>
              <a:spcPct val="90000"/>
            </a:lnSpc>
            <a:spcBef>
              <a:spcPct val="0"/>
            </a:spcBef>
            <a:spcAft>
              <a:spcPct val="35000"/>
            </a:spcAft>
            <a:buNone/>
          </a:pPr>
          <a:endParaRPr lang="en-GB" sz="2000" kern="1200" dirty="0">
            <a:solidFill>
              <a:schemeClr val="tx1"/>
            </a:solidFill>
          </a:endParaRPr>
        </a:p>
        <a:p>
          <a:pPr marL="0" lvl="0" indent="0" algn="ctr" defTabSz="1066800">
            <a:lnSpc>
              <a:spcPct val="90000"/>
            </a:lnSpc>
            <a:spcBef>
              <a:spcPct val="0"/>
            </a:spcBef>
            <a:spcAft>
              <a:spcPct val="35000"/>
            </a:spcAft>
            <a:buNone/>
          </a:pPr>
          <a:endParaRPr lang="en-GB" sz="2000" kern="1200" dirty="0">
            <a:solidFill>
              <a:schemeClr val="tx1"/>
            </a:solidFill>
          </a:endParaRPr>
        </a:p>
        <a:p>
          <a:pPr marL="0" lvl="0" indent="0" algn="ctr" defTabSz="1066800">
            <a:lnSpc>
              <a:spcPct val="90000"/>
            </a:lnSpc>
            <a:spcBef>
              <a:spcPct val="0"/>
            </a:spcBef>
            <a:spcAft>
              <a:spcPct val="35000"/>
            </a:spcAft>
            <a:buNone/>
          </a:pPr>
          <a:endParaRPr lang="en-GB" sz="2000" kern="1200" dirty="0">
            <a:solidFill>
              <a:schemeClr val="tx1"/>
            </a:solidFill>
          </a:endParaRPr>
        </a:p>
        <a:p>
          <a:pPr marL="0" lvl="0" indent="0" algn="ctr" defTabSz="1066800">
            <a:lnSpc>
              <a:spcPct val="90000"/>
            </a:lnSpc>
            <a:spcBef>
              <a:spcPct val="0"/>
            </a:spcBef>
            <a:spcAft>
              <a:spcPct val="35000"/>
            </a:spcAft>
            <a:buNone/>
          </a:pPr>
          <a:endParaRPr lang="en-GB" sz="2000" kern="1200" dirty="0">
            <a:solidFill>
              <a:schemeClr val="tx1"/>
            </a:solidFill>
          </a:endParaRPr>
        </a:p>
        <a:p>
          <a:pPr marL="0" lvl="0" indent="0" algn="ctr" defTabSz="1066800">
            <a:lnSpc>
              <a:spcPct val="90000"/>
            </a:lnSpc>
            <a:spcBef>
              <a:spcPct val="0"/>
            </a:spcBef>
            <a:spcAft>
              <a:spcPct val="35000"/>
            </a:spcAft>
            <a:buNone/>
          </a:pPr>
          <a:endParaRPr lang="en-GB" sz="2000" kern="1200" dirty="0">
            <a:solidFill>
              <a:schemeClr val="tx1"/>
            </a:solidFill>
          </a:endParaRPr>
        </a:p>
      </dsp:txBody>
      <dsp:txXfrm>
        <a:off x="56386" y="411007"/>
        <a:ext cx="1632567" cy="3341985"/>
      </dsp:txXfrm>
    </dsp:sp>
    <dsp:sp modelId="{DA14686E-CCA5-4955-A615-003DAE7F79B2}">
      <dsp:nvSpPr>
        <dsp:cNvPr id="0" name=""/>
        <dsp:cNvSpPr/>
      </dsp:nvSpPr>
      <dsp:spPr>
        <a:xfrm>
          <a:off x="1913160" y="1866965"/>
          <a:ext cx="367640" cy="430069"/>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a:off x="1913160" y="1952979"/>
        <a:ext cx="257348" cy="258041"/>
      </dsp:txXfrm>
    </dsp:sp>
    <dsp:sp modelId="{2AC69FE1-B408-47BB-8BBC-F0A0E608D6C4}">
      <dsp:nvSpPr>
        <dsp:cNvPr id="0" name=""/>
        <dsp:cNvSpPr/>
      </dsp:nvSpPr>
      <dsp:spPr>
        <a:xfrm>
          <a:off x="2433405" y="360215"/>
          <a:ext cx="1734151" cy="3443569"/>
        </a:xfrm>
        <a:prstGeom prst="roundRect">
          <a:avLst>
            <a:gd name="adj" fmla="val 10000"/>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u="sng" kern="1200" dirty="0">
              <a:solidFill>
                <a:schemeClr val="tx1"/>
              </a:solidFill>
            </a:rPr>
            <a:t>Explaining</a:t>
          </a:r>
        </a:p>
        <a:p>
          <a:pPr marL="0" lvl="0" indent="0" algn="ctr" defTabSz="1066800">
            <a:lnSpc>
              <a:spcPct val="90000"/>
            </a:lnSpc>
            <a:spcBef>
              <a:spcPct val="0"/>
            </a:spcBef>
            <a:spcAft>
              <a:spcPct val="35000"/>
            </a:spcAft>
            <a:buNone/>
          </a:pPr>
          <a:r>
            <a:rPr lang="en-GB" sz="2000" kern="1200" dirty="0">
              <a:solidFill>
                <a:schemeClr val="tx1"/>
              </a:solidFill>
            </a:rPr>
            <a:t>Why did you do what you did?</a:t>
          </a:r>
        </a:p>
        <a:p>
          <a:pPr marL="0" lvl="0" indent="0" algn="ctr" defTabSz="1066800">
            <a:lnSpc>
              <a:spcPct val="90000"/>
            </a:lnSpc>
            <a:spcBef>
              <a:spcPct val="0"/>
            </a:spcBef>
            <a:spcAft>
              <a:spcPct val="35000"/>
            </a:spcAft>
            <a:buNone/>
          </a:pPr>
          <a:endParaRPr lang="en-GB" sz="2000" kern="1200" dirty="0">
            <a:solidFill>
              <a:schemeClr val="tx1"/>
            </a:solidFill>
          </a:endParaRPr>
        </a:p>
        <a:p>
          <a:pPr marL="0" lvl="0" indent="0" algn="ctr" defTabSz="1066800">
            <a:lnSpc>
              <a:spcPct val="90000"/>
            </a:lnSpc>
            <a:spcBef>
              <a:spcPct val="0"/>
            </a:spcBef>
            <a:spcAft>
              <a:spcPct val="35000"/>
            </a:spcAft>
            <a:buNone/>
          </a:pPr>
          <a:endParaRPr lang="en-GB" sz="2000" kern="1200" dirty="0">
            <a:solidFill>
              <a:schemeClr val="tx1"/>
            </a:solidFill>
          </a:endParaRPr>
        </a:p>
        <a:p>
          <a:pPr marL="0" lvl="0" indent="0" algn="ctr" defTabSz="1066800">
            <a:lnSpc>
              <a:spcPct val="90000"/>
            </a:lnSpc>
            <a:spcBef>
              <a:spcPct val="0"/>
            </a:spcBef>
            <a:spcAft>
              <a:spcPct val="35000"/>
            </a:spcAft>
            <a:buNone/>
          </a:pPr>
          <a:endParaRPr lang="en-GB" sz="2000" kern="1200" dirty="0">
            <a:solidFill>
              <a:schemeClr val="tx1"/>
            </a:solidFill>
          </a:endParaRPr>
        </a:p>
        <a:p>
          <a:pPr marL="0" lvl="0" indent="0" algn="ctr" defTabSz="1066800">
            <a:lnSpc>
              <a:spcPct val="90000"/>
            </a:lnSpc>
            <a:spcBef>
              <a:spcPct val="0"/>
            </a:spcBef>
            <a:spcAft>
              <a:spcPct val="35000"/>
            </a:spcAft>
            <a:buNone/>
          </a:pPr>
          <a:endParaRPr lang="en-GB" sz="2000" kern="1200" dirty="0">
            <a:solidFill>
              <a:schemeClr val="tx1"/>
            </a:solidFill>
          </a:endParaRPr>
        </a:p>
      </dsp:txBody>
      <dsp:txXfrm>
        <a:off x="2484197" y="411007"/>
        <a:ext cx="1632567" cy="3341985"/>
      </dsp:txXfrm>
    </dsp:sp>
    <dsp:sp modelId="{6864F348-03D2-4058-8FB2-519EC1041316}">
      <dsp:nvSpPr>
        <dsp:cNvPr id="0" name=""/>
        <dsp:cNvSpPr/>
      </dsp:nvSpPr>
      <dsp:spPr>
        <a:xfrm>
          <a:off x="4340972" y="1866965"/>
          <a:ext cx="367640" cy="430069"/>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a:off x="4340972" y="1952979"/>
        <a:ext cx="257348" cy="258041"/>
      </dsp:txXfrm>
    </dsp:sp>
    <dsp:sp modelId="{DC93D67A-F32C-4140-BCC2-800D3025EB27}">
      <dsp:nvSpPr>
        <dsp:cNvPr id="0" name=""/>
        <dsp:cNvSpPr/>
      </dsp:nvSpPr>
      <dsp:spPr>
        <a:xfrm>
          <a:off x="4861217" y="360215"/>
          <a:ext cx="1734151" cy="3443569"/>
        </a:xfrm>
        <a:prstGeom prst="roundRect">
          <a:avLst>
            <a:gd name="adj" fmla="val 10000"/>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u="sng" kern="1200" dirty="0">
              <a:solidFill>
                <a:schemeClr val="tx1"/>
              </a:solidFill>
            </a:rPr>
            <a:t>Convincing</a:t>
          </a:r>
        </a:p>
        <a:p>
          <a:pPr marL="0" lvl="0" indent="0" algn="ctr" defTabSz="1066800">
            <a:lnSpc>
              <a:spcPct val="90000"/>
            </a:lnSpc>
            <a:spcBef>
              <a:spcPct val="0"/>
            </a:spcBef>
            <a:spcAft>
              <a:spcPct val="35000"/>
            </a:spcAft>
            <a:buNone/>
          </a:pPr>
          <a:r>
            <a:rPr lang="en-GB" sz="2000" kern="1200" dirty="0">
              <a:solidFill>
                <a:schemeClr val="tx1"/>
              </a:solidFill>
            </a:rPr>
            <a:t>Can you begin to form an argument?</a:t>
          </a:r>
        </a:p>
        <a:p>
          <a:pPr marL="0" lvl="0" indent="0" algn="ctr" defTabSz="1066800">
            <a:lnSpc>
              <a:spcPct val="90000"/>
            </a:lnSpc>
            <a:spcBef>
              <a:spcPct val="0"/>
            </a:spcBef>
            <a:spcAft>
              <a:spcPct val="35000"/>
            </a:spcAft>
            <a:buNone/>
          </a:pPr>
          <a:endParaRPr lang="en-GB" sz="2000" kern="1200" dirty="0">
            <a:solidFill>
              <a:schemeClr val="tx1"/>
            </a:solidFill>
          </a:endParaRPr>
        </a:p>
        <a:p>
          <a:pPr marL="0" lvl="0" indent="0" algn="ctr" defTabSz="1066800">
            <a:lnSpc>
              <a:spcPct val="90000"/>
            </a:lnSpc>
            <a:spcBef>
              <a:spcPct val="0"/>
            </a:spcBef>
            <a:spcAft>
              <a:spcPct val="35000"/>
            </a:spcAft>
            <a:buNone/>
          </a:pPr>
          <a:endParaRPr lang="en-GB" sz="2000" kern="1200" dirty="0">
            <a:solidFill>
              <a:schemeClr val="tx1"/>
            </a:solidFill>
          </a:endParaRPr>
        </a:p>
        <a:p>
          <a:pPr marL="0" lvl="0" indent="0" algn="ctr" defTabSz="1066800">
            <a:lnSpc>
              <a:spcPct val="90000"/>
            </a:lnSpc>
            <a:spcBef>
              <a:spcPct val="0"/>
            </a:spcBef>
            <a:spcAft>
              <a:spcPct val="35000"/>
            </a:spcAft>
            <a:buNone/>
          </a:pPr>
          <a:endParaRPr lang="en-GB" sz="2000" kern="1200" dirty="0">
            <a:solidFill>
              <a:schemeClr val="tx1"/>
            </a:solidFill>
          </a:endParaRPr>
        </a:p>
        <a:p>
          <a:pPr marL="0" lvl="0" indent="0" algn="ctr" defTabSz="1066800">
            <a:lnSpc>
              <a:spcPct val="90000"/>
            </a:lnSpc>
            <a:spcBef>
              <a:spcPct val="0"/>
            </a:spcBef>
            <a:spcAft>
              <a:spcPct val="35000"/>
            </a:spcAft>
            <a:buNone/>
          </a:pPr>
          <a:endParaRPr lang="en-GB" sz="2000" kern="1200" dirty="0">
            <a:solidFill>
              <a:schemeClr val="tx1"/>
            </a:solidFill>
          </a:endParaRPr>
        </a:p>
        <a:p>
          <a:pPr marL="0" lvl="0" indent="0" algn="ctr" defTabSz="1066800">
            <a:lnSpc>
              <a:spcPct val="90000"/>
            </a:lnSpc>
            <a:spcBef>
              <a:spcPct val="0"/>
            </a:spcBef>
            <a:spcAft>
              <a:spcPct val="35000"/>
            </a:spcAft>
            <a:buNone/>
          </a:pPr>
          <a:endParaRPr lang="en-GB" sz="1400" kern="1200" dirty="0"/>
        </a:p>
      </dsp:txBody>
      <dsp:txXfrm>
        <a:off x="4912009" y="411007"/>
        <a:ext cx="1632567" cy="3341985"/>
      </dsp:txXfrm>
    </dsp:sp>
    <dsp:sp modelId="{68621BD6-2517-46FA-8D87-DB2945668854}">
      <dsp:nvSpPr>
        <dsp:cNvPr id="0" name=""/>
        <dsp:cNvSpPr/>
      </dsp:nvSpPr>
      <dsp:spPr>
        <a:xfrm rot="21498510">
          <a:off x="6768703" y="1830810"/>
          <a:ext cx="367800" cy="430069"/>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a:off x="6768727" y="1918453"/>
        <a:ext cx="257460" cy="258041"/>
      </dsp:txXfrm>
    </dsp:sp>
    <dsp:sp modelId="{556B2901-38C3-4B7B-9DE6-40E7A7CFEB45}">
      <dsp:nvSpPr>
        <dsp:cNvPr id="0" name=""/>
        <dsp:cNvSpPr/>
      </dsp:nvSpPr>
      <dsp:spPr>
        <a:xfrm>
          <a:off x="7289029" y="288520"/>
          <a:ext cx="1734151" cy="3443569"/>
        </a:xfrm>
        <a:prstGeom prst="roundRect">
          <a:avLst>
            <a:gd name="adj" fmla="val 10000"/>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u="sng" kern="1200" dirty="0">
              <a:solidFill>
                <a:schemeClr val="tx1"/>
              </a:solidFill>
            </a:rPr>
            <a:t>Justifying</a:t>
          </a:r>
        </a:p>
        <a:p>
          <a:pPr marL="0" lvl="0" indent="0" algn="ctr" defTabSz="1066800">
            <a:lnSpc>
              <a:spcPct val="90000"/>
            </a:lnSpc>
            <a:spcBef>
              <a:spcPct val="0"/>
            </a:spcBef>
            <a:spcAft>
              <a:spcPct val="35000"/>
            </a:spcAft>
            <a:buNone/>
          </a:pPr>
          <a:r>
            <a:rPr lang="en-GB" sz="2000" kern="1200" dirty="0">
              <a:solidFill>
                <a:schemeClr val="tx1"/>
              </a:solidFill>
            </a:rPr>
            <a:t>Can you form a correct, logical argument?</a:t>
          </a:r>
        </a:p>
        <a:p>
          <a:pPr marL="0" lvl="0" indent="0" algn="ctr" defTabSz="1066800">
            <a:lnSpc>
              <a:spcPct val="90000"/>
            </a:lnSpc>
            <a:spcBef>
              <a:spcPct val="0"/>
            </a:spcBef>
            <a:spcAft>
              <a:spcPct val="35000"/>
            </a:spcAft>
            <a:buNone/>
          </a:pPr>
          <a:endParaRPr lang="en-GB" sz="2000" kern="1200" dirty="0">
            <a:solidFill>
              <a:schemeClr val="tx1"/>
            </a:solidFill>
          </a:endParaRPr>
        </a:p>
        <a:p>
          <a:pPr marL="0" lvl="0" indent="0" algn="ctr" defTabSz="1066800">
            <a:lnSpc>
              <a:spcPct val="90000"/>
            </a:lnSpc>
            <a:spcBef>
              <a:spcPct val="0"/>
            </a:spcBef>
            <a:spcAft>
              <a:spcPct val="35000"/>
            </a:spcAft>
            <a:buNone/>
          </a:pPr>
          <a:endParaRPr lang="en-GB" sz="2000" kern="1200" dirty="0">
            <a:solidFill>
              <a:schemeClr val="tx1"/>
            </a:solidFill>
          </a:endParaRPr>
        </a:p>
        <a:p>
          <a:pPr marL="0" lvl="0" indent="0" algn="ctr" defTabSz="1066800">
            <a:lnSpc>
              <a:spcPct val="90000"/>
            </a:lnSpc>
            <a:spcBef>
              <a:spcPct val="0"/>
            </a:spcBef>
            <a:spcAft>
              <a:spcPct val="35000"/>
            </a:spcAft>
            <a:buNone/>
          </a:pPr>
          <a:endParaRPr lang="en-GB" sz="2000" kern="1200" dirty="0">
            <a:solidFill>
              <a:schemeClr val="tx1"/>
            </a:solidFill>
          </a:endParaRPr>
        </a:p>
        <a:p>
          <a:pPr marL="0" lvl="0" indent="0" algn="ctr" defTabSz="1066800">
            <a:lnSpc>
              <a:spcPct val="90000"/>
            </a:lnSpc>
            <a:spcBef>
              <a:spcPct val="0"/>
            </a:spcBef>
            <a:spcAft>
              <a:spcPct val="35000"/>
            </a:spcAft>
            <a:buNone/>
          </a:pPr>
          <a:endParaRPr lang="en-GB" sz="1400" kern="1200" dirty="0"/>
        </a:p>
      </dsp:txBody>
      <dsp:txXfrm>
        <a:off x="7339821" y="339312"/>
        <a:ext cx="1632567" cy="3341985"/>
      </dsp:txXfrm>
    </dsp:sp>
    <dsp:sp modelId="{3A8BBADE-A048-4303-A650-E6D760F7E794}">
      <dsp:nvSpPr>
        <dsp:cNvPr id="0" name=""/>
        <dsp:cNvSpPr/>
      </dsp:nvSpPr>
      <dsp:spPr>
        <a:xfrm rot="101490">
          <a:off x="9196515" y="1831424"/>
          <a:ext cx="367800" cy="430069"/>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a:off x="9196539" y="1915809"/>
        <a:ext cx="257460" cy="258041"/>
      </dsp:txXfrm>
    </dsp:sp>
    <dsp:sp modelId="{997FBDF4-CB90-4284-948C-A123A5C2D455}">
      <dsp:nvSpPr>
        <dsp:cNvPr id="0" name=""/>
        <dsp:cNvSpPr/>
      </dsp:nvSpPr>
      <dsp:spPr>
        <a:xfrm>
          <a:off x="9716840" y="360215"/>
          <a:ext cx="1734151" cy="3443569"/>
        </a:xfrm>
        <a:prstGeom prst="roundRect">
          <a:avLst>
            <a:gd name="adj" fmla="val 10000"/>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u="sng" kern="1200" dirty="0">
              <a:solidFill>
                <a:schemeClr val="tx1"/>
              </a:solidFill>
            </a:rPr>
            <a:t>Proving</a:t>
          </a:r>
        </a:p>
        <a:p>
          <a:pPr marL="0" lvl="0" indent="0" algn="ctr" defTabSz="1066800">
            <a:lnSpc>
              <a:spcPct val="90000"/>
            </a:lnSpc>
            <a:spcBef>
              <a:spcPct val="0"/>
            </a:spcBef>
            <a:spcAft>
              <a:spcPct val="35000"/>
            </a:spcAft>
            <a:buNone/>
          </a:pPr>
          <a:r>
            <a:rPr lang="en-GB" sz="2000" kern="1200" dirty="0">
              <a:solidFill>
                <a:schemeClr val="tx1"/>
              </a:solidFill>
            </a:rPr>
            <a:t>Will this always happen? How do you know?</a:t>
          </a:r>
        </a:p>
        <a:p>
          <a:pPr marL="0" lvl="0" indent="0" algn="ctr" defTabSz="1066800">
            <a:lnSpc>
              <a:spcPct val="90000"/>
            </a:lnSpc>
            <a:spcBef>
              <a:spcPct val="0"/>
            </a:spcBef>
            <a:spcAft>
              <a:spcPct val="35000"/>
            </a:spcAft>
            <a:buNone/>
          </a:pPr>
          <a:r>
            <a:rPr lang="en-GB" sz="2000" kern="1200" dirty="0">
              <a:solidFill>
                <a:schemeClr val="tx1"/>
              </a:solidFill>
            </a:rPr>
            <a:t>Can you generalise using mathematical structures? </a:t>
          </a:r>
        </a:p>
      </dsp:txBody>
      <dsp:txXfrm>
        <a:off x="9767632" y="411007"/>
        <a:ext cx="1632567" cy="3341985"/>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5285F9-E4BB-4760-86E9-E7A5E4EBD765}" type="datetimeFigureOut">
              <a:rPr lang="en-GB" smtClean="0"/>
              <a:t>27/10/2021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4D8AA6-3F25-4323-B6AA-141CB5CD4365}" type="slidenum">
              <a:rPr lang="en-GB" smtClean="0"/>
              <a:t>‹#›</a:t>
            </a:fld>
            <a:endParaRPr lang="en-GB" dirty="0"/>
          </a:p>
        </p:txBody>
      </p:sp>
    </p:spTree>
    <p:extLst>
      <p:ext uri="{BB962C8B-B14F-4D97-AF65-F5344CB8AC3E}">
        <p14:creationId xmlns:p14="http://schemas.microsoft.com/office/powerpoint/2010/main" val="9533527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E4D8AA6-3F25-4323-B6AA-141CB5CD4365}" type="slidenum">
              <a:rPr lang="en-GB" smtClean="0"/>
              <a:t>5</a:t>
            </a:fld>
            <a:endParaRPr lang="en-GB" dirty="0"/>
          </a:p>
        </p:txBody>
      </p:sp>
    </p:spTree>
    <p:extLst>
      <p:ext uri="{BB962C8B-B14F-4D97-AF65-F5344CB8AC3E}">
        <p14:creationId xmlns:p14="http://schemas.microsoft.com/office/powerpoint/2010/main" val="24244444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AF0642E-B010-48FA-9FB7-434D091D4856}" type="datetimeFigureOut">
              <a:rPr lang="en-GB" smtClean="0"/>
              <a:t>27/10/2021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3997924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AF0642E-B010-48FA-9FB7-434D091D4856}" type="datetimeFigureOut">
              <a:rPr lang="en-GB" smtClean="0"/>
              <a:t>27/10/2021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5324250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F0642E-B010-48FA-9FB7-434D091D4856}" type="datetimeFigureOut">
              <a:rPr lang="en-GB" smtClean="0"/>
              <a:t>27/10/2021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255686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AF0642E-B010-48FA-9FB7-434D091D4856}" type="datetimeFigureOut">
              <a:rPr lang="en-GB" smtClean="0"/>
              <a:t>27/10/2021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453107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AF0642E-B010-48FA-9FB7-434D091D4856}" type="datetimeFigureOut">
              <a:rPr lang="en-GB" smtClean="0"/>
              <a:t>27/10/2021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1742742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AF0642E-B010-48FA-9FB7-434D091D4856}" type="datetimeFigureOut">
              <a:rPr lang="en-GB" smtClean="0"/>
              <a:t>27/10/2021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19086528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F0642E-B010-48FA-9FB7-434D091D4856}" type="datetimeFigureOut">
              <a:rPr lang="en-GB" smtClean="0"/>
              <a:t>27/10/2021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6861112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AF0642E-B010-48FA-9FB7-434D091D4856}" type="datetimeFigureOut">
              <a:rPr lang="en-GB" smtClean="0"/>
              <a:t>27/10/2021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2001206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AF0642E-B010-48FA-9FB7-434D091D4856}" type="datetimeFigureOut">
              <a:rPr lang="en-GB" smtClean="0"/>
              <a:t>27/10/2021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3946744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AF0642E-B010-48FA-9FB7-434D091D4856}" type="datetimeFigureOut">
              <a:rPr lang="en-GB" smtClean="0"/>
              <a:t>27/10/2021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3823318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AF0642E-B010-48FA-9FB7-434D091D4856}" type="datetimeFigureOut">
              <a:rPr lang="en-GB" smtClean="0"/>
              <a:t>27/10/2021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2603499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F0642E-B010-48FA-9FB7-434D091D4856}" type="datetimeFigureOut">
              <a:rPr lang="en-GB" smtClean="0"/>
              <a:t>27/10/2021</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3E43D4-2E76-4921-8526-F93348E61B42}" type="slidenum">
              <a:rPr lang="en-GB" smtClean="0"/>
              <a:t>‹#›</a:t>
            </a:fld>
            <a:endParaRPr lang="en-GB" dirty="0"/>
          </a:p>
        </p:txBody>
      </p:sp>
    </p:spTree>
    <p:extLst>
      <p:ext uri="{BB962C8B-B14F-4D97-AF65-F5344CB8AC3E}">
        <p14:creationId xmlns:p14="http://schemas.microsoft.com/office/powerpoint/2010/main" val="3383055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dera.ioe.ac.uk/11154/1/DCSF-RR118.pdf"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s://www.gov.uk/government/publications/research-review-series-mathematics/research-review-series-mathematics#fnref:175" TargetMode="Externa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jpg"/><Relationship Id="rId7" Type="http://schemas.openxmlformats.org/officeDocument/2006/relationships/diagramQuickStyle" Target="../diagrams/quickStyle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comments" Target="../comments/comment1.xml"/><Relationship Id="rId4" Type="http://schemas.openxmlformats.org/officeDocument/2006/relationships/image" Target="../media/image2.png"/><Relationship Id="rId9" Type="http://schemas.microsoft.com/office/2007/relationships/diagramDrawing" Target="../diagrams/drawing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hyperlink" Target="https://www.ncetm.org.uk/media/hpihrj3s/national-curriculum-glossary.pdf"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6472" y="1528461"/>
            <a:ext cx="5831701" cy="2725246"/>
          </a:xfrm>
        </p:spPr>
        <p:txBody>
          <a:bodyPr>
            <a:noAutofit/>
          </a:bodyPr>
          <a:lstStyle/>
          <a:p>
            <a:pPr algn="ctr"/>
            <a:r>
              <a:rPr lang="en-US" sz="5400" b="1" dirty="0">
                <a:solidFill>
                  <a:schemeClr val="accent6"/>
                </a:solidFill>
              </a:rPr>
              <a:t>Progression in </a:t>
            </a:r>
            <a:br>
              <a:rPr lang="en-US" sz="5400" b="1" dirty="0">
                <a:solidFill>
                  <a:schemeClr val="accent6"/>
                </a:solidFill>
              </a:rPr>
            </a:br>
            <a:r>
              <a:rPr lang="en-US" sz="5400" b="1" dirty="0">
                <a:solidFill>
                  <a:schemeClr val="accent6"/>
                </a:solidFill>
              </a:rPr>
              <a:t>Reasoning: </a:t>
            </a:r>
            <a:br>
              <a:rPr lang="en-US" sz="5400" b="1" dirty="0">
                <a:solidFill>
                  <a:schemeClr val="accent6"/>
                </a:solidFill>
              </a:rPr>
            </a:br>
            <a:r>
              <a:rPr lang="en-US" sz="5400" dirty="0">
                <a:solidFill>
                  <a:schemeClr val="accent6"/>
                </a:solidFill>
              </a:rPr>
              <a:t>A Whole School Policy</a:t>
            </a:r>
            <a:endParaRPr lang="en-GB" sz="5400" dirty="0">
              <a:solidFill>
                <a:schemeClr val="accent6"/>
              </a:solidFill>
            </a:endParaRPr>
          </a:p>
        </p:txBody>
      </p:sp>
      <p:sp>
        <p:nvSpPr>
          <p:cNvPr id="7" name="Rectangle 6">
            <a:extLst>
              <a:ext uri="{FF2B5EF4-FFF2-40B4-BE49-F238E27FC236}">
                <a16:creationId xmlns:a16="http://schemas.microsoft.com/office/drawing/2014/main" id="{69899275-788A-3C45-A4F3-61507AB2F616}"/>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p:cNvPicPr>
            <a:picLocks noChangeAspect="1"/>
          </p:cNvPicPr>
          <p:nvPr/>
        </p:nvPicPr>
        <p:blipFill rotWithShape="1">
          <a:blip r:embed="rId2">
            <a:extLst>
              <a:ext uri="{28A0092B-C50C-407E-A947-70E740481C1C}">
                <a14:useLocalDpi xmlns:a14="http://schemas.microsoft.com/office/drawing/2010/main" val="0"/>
              </a:ext>
            </a:extLst>
          </a:blip>
          <a:srcRect t="74994"/>
          <a:stretch/>
        </p:blipFill>
        <p:spPr>
          <a:xfrm>
            <a:off x="157017" y="5794643"/>
            <a:ext cx="11911157" cy="923925"/>
          </a:xfrm>
          <a:prstGeom prst="rect">
            <a:avLst/>
          </a:prstGeom>
        </p:spPr>
      </p:pic>
      <p:sp>
        <p:nvSpPr>
          <p:cNvPr id="10" name="TextBox 9">
            <a:extLst>
              <a:ext uri="{FF2B5EF4-FFF2-40B4-BE49-F238E27FC236}">
                <a16:creationId xmlns:a16="http://schemas.microsoft.com/office/drawing/2014/main" id="{59B4E644-9D24-3C4A-9BEE-6E42592AA7E9}"/>
              </a:ext>
            </a:extLst>
          </p:cNvPr>
          <p:cNvSpPr txBox="1"/>
          <p:nvPr/>
        </p:nvSpPr>
        <p:spPr>
          <a:xfrm>
            <a:off x="7801696" y="6151270"/>
            <a:ext cx="4090988" cy="369332"/>
          </a:xfrm>
          <a:prstGeom prst="rect">
            <a:avLst/>
          </a:prstGeom>
          <a:solidFill>
            <a:schemeClr val="bg1"/>
          </a:solidFill>
        </p:spPr>
        <p:txBody>
          <a:bodyPr wrap="square" rtlCol="0">
            <a:spAutoFit/>
          </a:bodyPr>
          <a:lstStyle/>
          <a:p>
            <a:r>
              <a:rPr lang="en-US" i="1" dirty="0">
                <a:solidFill>
                  <a:srgbClr val="8D8F92"/>
                </a:solidFill>
              </a:rPr>
              <a:t>Enabling children to flourish and succeed</a:t>
            </a:r>
          </a:p>
        </p:txBody>
      </p:sp>
      <p:pic>
        <p:nvPicPr>
          <p:cNvPr id="16" name="Picture 15">
            <a:extLst>
              <a:ext uri="{FF2B5EF4-FFF2-40B4-BE49-F238E27FC236}">
                <a16:creationId xmlns:a16="http://schemas.microsoft.com/office/drawing/2014/main" id="{B253DB16-8465-4767-BB84-81416F86B0F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9316" y="5870813"/>
            <a:ext cx="1209361" cy="771583"/>
          </a:xfrm>
          <a:prstGeom prst="rect">
            <a:avLst/>
          </a:prstGeom>
        </p:spPr>
      </p:pic>
      <p:pic>
        <p:nvPicPr>
          <p:cNvPr id="4" name="Picture 3">
            <a:extLst>
              <a:ext uri="{FF2B5EF4-FFF2-40B4-BE49-F238E27FC236}">
                <a16:creationId xmlns:a16="http://schemas.microsoft.com/office/drawing/2014/main" id="{030538B8-C717-445F-B0F0-82C33E6F4093}"/>
              </a:ext>
            </a:extLst>
          </p:cNvPr>
          <p:cNvPicPr>
            <a:picLocks noChangeAspect="1"/>
          </p:cNvPicPr>
          <p:nvPr/>
        </p:nvPicPr>
        <p:blipFill>
          <a:blip r:embed="rId4"/>
          <a:stretch>
            <a:fillRect/>
          </a:stretch>
        </p:blipFill>
        <p:spPr>
          <a:xfrm>
            <a:off x="367869" y="390031"/>
            <a:ext cx="5868604" cy="5146314"/>
          </a:xfrm>
          <a:prstGeom prst="rect">
            <a:avLst/>
          </a:prstGeom>
        </p:spPr>
      </p:pic>
    </p:spTree>
    <p:extLst>
      <p:ext uri="{BB962C8B-B14F-4D97-AF65-F5344CB8AC3E}">
        <p14:creationId xmlns:p14="http://schemas.microsoft.com/office/powerpoint/2010/main" val="3519302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899275-788A-3C45-A4F3-61507AB2F616}"/>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p:cNvPicPr>
            <a:picLocks noChangeAspect="1"/>
          </p:cNvPicPr>
          <p:nvPr/>
        </p:nvPicPr>
        <p:blipFill rotWithShape="1">
          <a:blip r:embed="rId2">
            <a:extLst>
              <a:ext uri="{28A0092B-C50C-407E-A947-70E740481C1C}">
                <a14:useLocalDpi xmlns:a14="http://schemas.microsoft.com/office/drawing/2010/main" val="0"/>
              </a:ext>
            </a:extLst>
          </a:blip>
          <a:srcRect t="74994"/>
          <a:stretch/>
        </p:blipFill>
        <p:spPr>
          <a:xfrm>
            <a:off x="157017" y="5794643"/>
            <a:ext cx="11911157" cy="923925"/>
          </a:xfrm>
          <a:prstGeom prst="rect">
            <a:avLst/>
          </a:prstGeom>
        </p:spPr>
      </p:pic>
      <p:sp>
        <p:nvSpPr>
          <p:cNvPr id="10" name="TextBox 9">
            <a:extLst>
              <a:ext uri="{FF2B5EF4-FFF2-40B4-BE49-F238E27FC236}">
                <a16:creationId xmlns:a16="http://schemas.microsoft.com/office/drawing/2014/main" id="{59B4E644-9D24-3C4A-9BEE-6E42592AA7E9}"/>
              </a:ext>
            </a:extLst>
          </p:cNvPr>
          <p:cNvSpPr txBox="1"/>
          <p:nvPr/>
        </p:nvSpPr>
        <p:spPr>
          <a:xfrm>
            <a:off x="7801696" y="6151270"/>
            <a:ext cx="4090988" cy="369332"/>
          </a:xfrm>
          <a:prstGeom prst="rect">
            <a:avLst/>
          </a:prstGeom>
          <a:solidFill>
            <a:schemeClr val="bg1"/>
          </a:solidFill>
        </p:spPr>
        <p:txBody>
          <a:bodyPr wrap="square" rtlCol="0">
            <a:spAutoFit/>
          </a:bodyPr>
          <a:lstStyle/>
          <a:p>
            <a:r>
              <a:rPr lang="en-US" i="1" dirty="0">
                <a:solidFill>
                  <a:srgbClr val="8D8F92"/>
                </a:solidFill>
              </a:rPr>
              <a:t>Enabling children to flourish and succeed</a:t>
            </a:r>
          </a:p>
        </p:txBody>
      </p:sp>
      <p:pic>
        <p:nvPicPr>
          <p:cNvPr id="11" name="Picture 10">
            <a:extLst>
              <a:ext uri="{FF2B5EF4-FFF2-40B4-BE49-F238E27FC236}">
                <a16:creationId xmlns:a16="http://schemas.microsoft.com/office/drawing/2014/main" id="{79F8413D-DE0E-419F-9EE6-9C89850776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9316" y="5870813"/>
            <a:ext cx="1209361" cy="771583"/>
          </a:xfrm>
          <a:prstGeom prst="rect">
            <a:avLst/>
          </a:prstGeom>
        </p:spPr>
      </p:pic>
      <p:sp>
        <p:nvSpPr>
          <p:cNvPr id="4" name="Title 3">
            <a:extLst>
              <a:ext uri="{FF2B5EF4-FFF2-40B4-BE49-F238E27FC236}">
                <a16:creationId xmlns:a16="http://schemas.microsoft.com/office/drawing/2014/main" id="{10F06A59-0FC9-4D75-9BD1-3D5040C545FB}"/>
              </a:ext>
            </a:extLst>
          </p:cNvPr>
          <p:cNvSpPr>
            <a:spLocks noGrp="1"/>
          </p:cNvSpPr>
          <p:nvPr>
            <p:ph type="title"/>
          </p:nvPr>
        </p:nvSpPr>
        <p:spPr>
          <a:xfrm>
            <a:off x="798491" y="173862"/>
            <a:ext cx="10515600" cy="1228371"/>
          </a:xfrm>
        </p:spPr>
        <p:txBody>
          <a:bodyPr/>
          <a:lstStyle/>
          <a:p>
            <a:pPr algn="ctr"/>
            <a:r>
              <a:rPr lang="en-GB" dirty="0">
                <a:solidFill>
                  <a:srgbClr val="00B050"/>
                </a:solidFill>
              </a:rPr>
              <a:t>What is reasoning?</a:t>
            </a:r>
          </a:p>
        </p:txBody>
      </p:sp>
      <p:pic>
        <p:nvPicPr>
          <p:cNvPr id="13" name="Picture 12">
            <a:extLst>
              <a:ext uri="{FF2B5EF4-FFF2-40B4-BE49-F238E27FC236}">
                <a16:creationId xmlns:a16="http://schemas.microsoft.com/office/drawing/2014/main" id="{07F490FF-D7FC-40E0-BA3F-9DA1FA9B267D}"/>
              </a:ext>
            </a:extLst>
          </p:cNvPr>
          <p:cNvPicPr>
            <a:picLocks noChangeAspect="1"/>
          </p:cNvPicPr>
          <p:nvPr/>
        </p:nvPicPr>
        <p:blipFill>
          <a:blip r:embed="rId4"/>
          <a:stretch>
            <a:fillRect/>
          </a:stretch>
        </p:blipFill>
        <p:spPr>
          <a:xfrm>
            <a:off x="8686800" y="1845130"/>
            <a:ext cx="2952750" cy="3333750"/>
          </a:xfrm>
          <a:prstGeom prst="rect">
            <a:avLst/>
          </a:prstGeom>
        </p:spPr>
      </p:pic>
      <p:sp>
        <p:nvSpPr>
          <p:cNvPr id="14" name="Content Placeholder 4">
            <a:extLst>
              <a:ext uri="{FF2B5EF4-FFF2-40B4-BE49-F238E27FC236}">
                <a16:creationId xmlns:a16="http://schemas.microsoft.com/office/drawing/2014/main" id="{1BE89CBF-4429-440C-ABD7-E9426042E703}"/>
              </a:ext>
            </a:extLst>
          </p:cNvPr>
          <p:cNvSpPr>
            <a:spLocks noGrp="1"/>
          </p:cNvSpPr>
          <p:nvPr>
            <p:ph idx="1"/>
          </p:nvPr>
        </p:nvSpPr>
        <p:spPr>
          <a:xfrm>
            <a:off x="457200" y="1545890"/>
            <a:ext cx="8229600" cy="4105095"/>
          </a:xfrm>
        </p:spPr>
        <p:txBody>
          <a:bodyPr/>
          <a:lstStyle/>
          <a:p>
            <a:pPr marL="0" indent="0">
              <a:buNone/>
            </a:pPr>
            <a:r>
              <a:rPr lang="en-GB" i="1" dirty="0">
                <a:latin typeface="Calibri" panose="020F0502020204030204" pitchFamily="34" charset="0"/>
                <a:cs typeface="Calibri" panose="020F0502020204030204" pitchFamily="34" charset="0"/>
              </a:rPr>
              <a:t>The national curriculum for mathematics aims to ensure that all pupils:</a:t>
            </a:r>
            <a:endParaRPr lang="en-GB" dirty="0">
              <a:latin typeface="Calibri" panose="020F0502020204030204" pitchFamily="34" charset="0"/>
              <a:cs typeface="Calibri" panose="020F0502020204030204" pitchFamily="34" charset="0"/>
            </a:endParaRPr>
          </a:p>
          <a:p>
            <a:r>
              <a:rPr lang="en-GB" i="1" dirty="0">
                <a:latin typeface="Calibri" panose="020F0502020204030204" pitchFamily="34" charset="0"/>
                <a:cs typeface="Calibri" panose="020F0502020204030204" pitchFamily="34" charset="0"/>
              </a:rPr>
              <a:t>reason mathematically by following a line of enquiry, conjecturing relationships and generalisations, and developing an argument, justification or proof using mathematical language</a:t>
            </a:r>
          </a:p>
          <a:p>
            <a:endParaRPr lang="en-GB" i="1" dirty="0">
              <a:latin typeface="Calibri" panose="020F0502020204030204" pitchFamily="34" charset="0"/>
              <a:cs typeface="Calibri" panose="020F0502020204030204" pitchFamily="34" charset="0"/>
            </a:endParaRPr>
          </a:p>
          <a:p>
            <a:pPr marL="0" indent="0">
              <a:buNone/>
            </a:pPr>
            <a:r>
              <a:rPr lang="en-GB" dirty="0">
                <a:latin typeface="Calibri" panose="020F0502020204030204" pitchFamily="34" charset="0"/>
                <a:cs typeface="Calibri" panose="020F0502020204030204" pitchFamily="34" charset="0"/>
              </a:rPr>
              <a:t>This is one of 3 aims of the national curriculum (alongside fluency and problem solving).</a:t>
            </a:r>
          </a:p>
          <a:p>
            <a:endParaRPr lang="en-GB" dirty="0"/>
          </a:p>
        </p:txBody>
      </p:sp>
    </p:spTree>
    <p:extLst>
      <p:ext uri="{BB962C8B-B14F-4D97-AF65-F5344CB8AC3E}">
        <p14:creationId xmlns:p14="http://schemas.microsoft.com/office/powerpoint/2010/main" val="9225443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899275-788A-3C45-A4F3-61507AB2F616}"/>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p:cNvPicPr>
            <a:picLocks noChangeAspect="1"/>
          </p:cNvPicPr>
          <p:nvPr/>
        </p:nvPicPr>
        <p:blipFill rotWithShape="1">
          <a:blip r:embed="rId2">
            <a:extLst>
              <a:ext uri="{28A0092B-C50C-407E-A947-70E740481C1C}">
                <a14:useLocalDpi xmlns:a14="http://schemas.microsoft.com/office/drawing/2010/main" val="0"/>
              </a:ext>
            </a:extLst>
          </a:blip>
          <a:srcRect t="74994"/>
          <a:stretch/>
        </p:blipFill>
        <p:spPr>
          <a:xfrm>
            <a:off x="157017" y="5794643"/>
            <a:ext cx="11911157" cy="923925"/>
          </a:xfrm>
          <a:prstGeom prst="rect">
            <a:avLst/>
          </a:prstGeom>
        </p:spPr>
      </p:pic>
      <p:sp>
        <p:nvSpPr>
          <p:cNvPr id="10" name="TextBox 9">
            <a:extLst>
              <a:ext uri="{FF2B5EF4-FFF2-40B4-BE49-F238E27FC236}">
                <a16:creationId xmlns:a16="http://schemas.microsoft.com/office/drawing/2014/main" id="{59B4E644-9D24-3C4A-9BEE-6E42592AA7E9}"/>
              </a:ext>
            </a:extLst>
          </p:cNvPr>
          <p:cNvSpPr txBox="1"/>
          <p:nvPr/>
        </p:nvSpPr>
        <p:spPr>
          <a:xfrm>
            <a:off x="7801696" y="6151270"/>
            <a:ext cx="4090988" cy="369332"/>
          </a:xfrm>
          <a:prstGeom prst="rect">
            <a:avLst/>
          </a:prstGeom>
          <a:solidFill>
            <a:schemeClr val="bg1"/>
          </a:solidFill>
        </p:spPr>
        <p:txBody>
          <a:bodyPr wrap="square" rtlCol="0">
            <a:spAutoFit/>
          </a:bodyPr>
          <a:lstStyle/>
          <a:p>
            <a:r>
              <a:rPr lang="en-US" i="1" dirty="0">
                <a:solidFill>
                  <a:srgbClr val="8D8F92"/>
                </a:solidFill>
              </a:rPr>
              <a:t>Enabling children to flourish and succeed</a:t>
            </a:r>
          </a:p>
        </p:txBody>
      </p:sp>
      <p:pic>
        <p:nvPicPr>
          <p:cNvPr id="11" name="Picture 10">
            <a:extLst>
              <a:ext uri="{FF2B5EF4-FFF2-40B4-BE49-F238E27FC236}">
                <a16:creationId xmlns:a16="http://schemas.microsoft.com/office/drawing/2014/main" id="{79F8413D-DE0E-419F-9EE6-9C89850776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9316" y="5870813"/>
            <a:ext cx="1209361" cy="771583"/>
          </a:xfrm>
          <a:prstGeom prst="rect">
            <a:avLst/>
          </a:prstGeom>
        </p:spPr>
      </p:pic>
      <p:sp>
        <p:nvSpPr>
          <p:cNvPr id="4" name="Title 3">
            <a:extLst>
              <a:ext uri="{FF2B5EF4-FFF2-40B4-BE49-F238E27FC236}">
                <a16:creationId xmlns:a16="http://schemas.microsoft.com/office/drawing/2014/main" id="{10F06A59-0FC9-4D75-9BD1-3D5040C545FB}"/>
              </a:ext>
            </a:extLst>
          </p:cNvPr>
          <p:cNvSpPr>
            <a:spLocks noGrp="1"/>
          </p:cNvSpPr>
          <p:nvPr>
            <p:ph type="title"/>
          </p:nvPr>
        </p:nvSpPr>
        <p:spPr>
          <a:xfrm>
            <a:off x="798491" y="509424"/>
            <a:ext cx="10515600" cy="857948"/>
          </a:xfrm>
        </p:spPr>
        <p:txBody>
          <a:bodyPr/>
          <a:lstStyle/>
          <a:p>
            <a:pPr algn="ctr"/>
            <a:r>
              <a:rPr lang="en-GB" dirty="0">
                <a:solidFill>
                  <a:srgbClr val="00B050"/>
                </a:solidFill>
              </a:rPr>
              <a:t>Why is reasoning important?</a:t>
            </a:r>
          </a:p>
        </p:txBody>
      </p:sp>
      <p:sp>
        <p:nvSpPr>
          <p:cNvPr id="12" name="TextBox 11">
            <a:extLst>
              <a:ext uri="{FF2B5EF4-FFF2-40B4-BE49-F238E27FC236}">
                <a16:creationId xmlns:a16="http://schemas.microsoft.com/office/drawing/2014/main" id="{43FA0D75-9D3E-4191-B855-8BA9BB0AB3C6}"/>
              </a:ext>
            </a:extLst>
          </p:cNvPr>
          <p:cNvSpPr txBox="1"/>
          <p:nvPr/>
        </p:nvSpPr>
        <p:spPr>
          <a:xfrm>
            <a:off x="3852213" y="1920780"/>
            <a:ext cx="8040471" cy="3194721"/>
          </a:xfrm>
          <a:prstGeom prst="rect">
            <a:avLst/>
          </a:prstGeom>
          <a:noFill/>
        </p:spPr>
        <p:txBody>
          <a:bodyPr wrap="square">
            <a:spAutoFit/>
          </a:bodyPr>
          <a:lstStyle/>
          <a:p>
            <a:pPr algn="ctr">
              <a:lnSpc>
                <a:spcPct val="90000"/>
              </a:lnSpc>
              <a:spcAft>
                <a:spcPts val="800"/>
              </a:spcAft>
            </a:pPr>
            <a:r>
              <a:rPr lang="en-GB" sz="2800" b="1" u="sng" kern="1400" dirty="0">
                <a:solidFill>
                  <a:srgbClr val="595959"/>
                </a:solidFill>
                <a:effectLst/>
                <a:latin typeface="Calibri" panose="020F0502020204030204" pitchFamily="34" charset="0"/>
                <a:ea typeface="Times New Roman" panose="02020603050405020304" pitchFamily="18" charset="0"/>
                <a:cs typeface="Calibri" panose="020F0502020204030204" pitchFamily="34" charset="0"/>
                <a:hlinkClick r:id="rId4"/>
              </a:rPr>
              <a:t>Research by Nunes (2009)</a:t>
            </a:r>
            <a:r>
              <a:rPr lang="en-GB" sz="2800" kern="1400" dirty="0">
                <a:solidFill>
                  <a:srgbClr val="595959"/>
                </a:solidFill>
                <a:effectLst/>
                <a:latin typeface="Calibri" panose="020F0502020204030204" pitchFamily="34" charset="0"/>
                <a:ea typeface="Times New Roman" panose="02020603050405020304" pitchFamily="18" charset="0"/>
                <a:cs typeface="Calibri" panose="020F0502020204030204" pitchFamily="34" charset="0"/>
              </a:rPr>
              <a:t> identified the ability to reason mathematically as the most important predictor of a pupil’s success in mathematics. It is therefore crucial that opportunities to develop mathematical reasoning skills are integrated fully into the curriculum. Such skills support deep and sustainable learning and enable pupils to make connections in mathematics.</a:t>
            </a:r>
            <a:endParaRPr lang="en-GB" sz="5400" kern="1400" dirty="0">
              <a:solidFill>
                <a:srgbClr val="595959"/>
              </a:solidFill>
              <a:effectLst/>
              <a:latin typeface="Calibri" panose="020F0502020204030204" pitchFamily="34" charset="0"/>
              <a:ea typeface="Times New Roman" panose="02020603050405020304" pitchFamily="18" charset="0"/>
              <a:cs typeface="Calibri" panose="020F0502020204030204" pitchFamily="34" charset="0"/>
            </a:endParaRPr>
          </a:p>
        </p:txBody>
      </p:sp>
      <p:pic>
        <p:nvPicPr>
          <p:cNvPr id="3" name="Picture 2">
            <a:extLst>
              <a:ext uri="{FF2B5EF4-FFF2-40B4-BE49-F238E27FC236}">
                <a16:creationId xmlns:a16="http://schemas.microsoft.com/office/drawing/2014/main" id="{DB1A0AEF-B38A-47F9-8D25-42CC9AF34DCA}"/>
              </a:ext>
            </a:extLst>
          </p:cNvPr>
          <p:cNvPicPr>
            <a:picLocks noChangeAspect="1"/>
          </p:cNvPicPr>
          <p:nvPr/>
        </p:nvPicPr>
        <p:blipFill>
          <a:blip r:embed="rId5"/>
          <a:stretch>
            <a:fillRect/>
          </a:stretch>
        </p:blipFill>
        <p:spPr>
          <a:xfrm>
            <a:off x="370069" y="1922553"/>
            <a:ext cx="3425371" cy="3003146"/>
          </a:xfrm>
          <a:prstGeom prst="rect">
            <a:avLst/>
          </a:prstGeom>
        </p:spPr>
      </p:pic>
    </p:spTree>
    <p:extLst>
      <p:ext uri="{BB962C8B-B14F-4D97-AF65-F5344CB8AC3E}">
        <p14:creationId xmlns:p14="http://schemas.microsoft.com/office/powerpoint/2010/main" val="33605500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899275-788A-3C45-A4F3-61507AB2F616}"/>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p:cNvPicPr>
            <a:picLocks noChangeAspect="1"/>
          </p:cNvPicPr>
          <p:nvPr/>
        </p:nvPicPr>
        <p:blipFill rotWithShape="1">
          <a:blip r:embed="rId2">
            <a:extLst>
              <a:ext uri="{28A0092B-C50C-407E-A947-70E740481C1C}">
                <a14:useLocalDpi xmlns:a14="http://schemas.microsoft.com/office/drawing/2010/main" val="0"/>
              </a:ext>
            </a:extLst>
          </a:blip>
          <a:srcRect t="74994"/>
          <a:stretch/>
        </p:blipFill>
        <p:spPr>
          <a:xfrm>
            <a:off x="157017" y="5794643"/>
            <a:ext cx="11911157" cy="923925"/>
          </a:xfrm>
          <a:prstGeom prst="rect">
            <a:avLst/>
          </a:prstGeom>
        </p:spPr>
      </p:pic>
      <p:sp>
        <p:nvSpPr>
          <p:cNvPr id="10" name="TextBox 9">
            <a:extLst>
              <a:ext uri="{FF2B5EF4-FFF2-40B4-BE49-F238E27FC236}">
                <a16:creationId xmlns:a16="http://schemas.microsoft.com/office/drawing/2014/main" id="{59B4E644-9D24-3C4A-9BEE-6E42592AA7E9}"/>
              </a:ext>
            </a:extLst>
          </p:cNvPr>
          <p:cNvSpPr txBox="1"/>
          <p:nvPr/>
        </p:nvSpPr>
        <p:spPr>
          <a:xfrm>
            <a:off x="7801696" y="6151270"/>
            <a:ext cx="4090988" cy="369332"/>
          </a:xfrm>
          <a:prstGeom prst="rect">
            <a:avLst/>
          </a:prstGeom>
          <a:solidFill>
            <a:schemeClr val="bg1"/>
          </a:solidFill>
        </p:spPr>
        <p:txBody>
          <a:bodyPr wrap="square" rtlCol="0">
            <a:spAutoFit/>
          </a:bodyPr>
          <a:lstStyle/>
          <a:p>
            <a:r>
              <a:rPr lang="en-US" i="1" dirty="0">
                <a:solidFill>
                  <a:srgbClr val="8D8F92"/>
                </a:solidFill>
              </a:rPr>
              <a:t>Enabling children to flourish and succeed</a:t>
            </a:r>
          </a:p>
        </p:txBody>
      </p:sp>
      <p:pic>
        <p:nvPicPr>
          <p:cNvPr id="11" name="Picture 10">
            <a:extLst>
              <a:ext uri="{FF2B5EF4-FFF2-40B4-BE49-F238E27FC236}">
                <a16:creationId xmlns:a16="http://schemas.microsoft.com/office/drawing/2014/main" id="{79F8413D-DE0E-419F-9EE6-9C89850776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9316" y="5870813"/>
            <a:ext cx="1209361" cy="771583"/>
          </a:xfrm>
          <a:prstGeom prst="rect">
            <a:avLst/>
          </a:prstGeom>
        </p:spPr>
      </p:pic>
      <p:sp>
        <p:nvSpPr>
          <p:cNvPr id="4" name="Title 3">
            <a:extLst>
              <a:ext uri="{FF2B5EF4-FFF2-40B4-BE49-F238E27FC236}">
                <a16:creationId xmlns:a16="http://schemas.microsoft.com/office/drawing/2014/main" id="{10F06A59-0FC9-4D75-9BD1-3D5040C545FB}"/>
              </a:ext>
            </a:extLst>
          </p:cNvPr>
          <p:cNvSpPr>
            <a:spLocks noGrp="1"/>
          </p:cNvSpPr>
          <p:nvPr>
            <p:ph type="title"/>
          </p:nvPr>
        </p:nvSpPr>
        <p:spPr>
          <a:xfrm>
            <a:off x="7342958" y="654413"/>
            <a:ext cx="4549726" cy="2774587"/>
          </a:xfrm>
        </p:spPr>
        <p:txBody>
          <a:bodyPr>
            <a:normAutofit fontScale="90000"/>
          </a:bodyPr>
          <a:lstStyle/>
          <a:p>
            <a:pPr algn="ctr"/>
            <a:r>
              <a:rPr lang="en-GB" dirty="0">
                <a:solidFill>
                  <a:srgbClr val="00B050"/>
                </a:solidFill>
              </a:rPr>
              <a:t>Effective maths teaching requires a balance between rehearsal and reasoning </a:t>
            </a:r>
            <a:br>
              <a:rPr lang="en-GB" dirty="0">
                <a:solidFill>
                  <a:srgbClr val="00B050"/>
                </a:solidFill>
              </a:rPr>
            </a:br>
            <a:r>
              <a:rPr lang="en-GB" sz="2000" dirty="0">
                <a:solidFill>
                  <a:srgbClr val="00B050"/>
                </a:solidFill>
              </a:rPr>
              <a:t>(Ofsted, May 2021)</a:t>
            </a:r>
            <a:endParaRPr lang="en-GB" dirty="0">
              <a:solidFill>
                <a:srgbClr val="00B050"/>
              </a:solidFill>
            </a:endParaRPr>
          </a:p>
        </p:txBody>
      </p:sp>
      <p:pic>
        <p:nvPicPr>
          <p:cNvPr id="5" name="Picture 4">
            <a:extLst>
              <a:ext uri="{FF2B5EF4-FFF2-40B4-BE49-F238E27FC236}">
                <a16:creationId xmlns:a16="http://schemas.microsoft.com/office/drawing/2014/main" id="{BF9732B4-81C1-46AB-8F50-9599226FC2BF}"/>
              </a:ext>
            </a:extLst>
          </p:cNvPr>
          <p:cNvPicPr>
            <a:picLocks noChangeAspect="1"/>
          </p:cNvPicPr>
          <p:nvPr/>
        </p:nvPicPr>
        <p:blipFill>
          <a:blip r:embed="rId4"/>
          <a:stretch>
            <a:fillRect/>
          </a:stretch>
        </p:blipFill>
        <p:spPr>
          <a:xfrm>
            <a:off x="447968" y="365125"/>
            <a:ext cx="6991350" cy="5124450"/>
          </a:xfrm>
          <a:prstGeom prst="rect">
            <a:avLst/>
          </a:prstGeom>
        </p:spPr>
      </p:pic>
      <p:pic>
        <p:nvPicPr>
          <p:cNvPr id="8" name="Picture 7">
            <a:extLst>
              <a:ext uri="{FF2B5EF4-FFF2-40B4-BE49-F238E27FC236}">
                <a16:creationId xmlns:a16="http://schemas.microsoft.com/office/drawing/2014/main" id="{AD3EF5D4-CD22-493B-B41B-BDCAC2410854}"/>
              </a:ext>
            </a:extLst>
          </p:cNvPr>
          <p:cNvPicPr>
            <a:picLocks noChangeAspect="1"/>
          </p:cNvPicPr>
          <p:nvPr/>
        </p:nvPicPr>
        <p:blipFill>
          <a:blip r:embed="rId5"/>
          <a:stretch>
            <a:fillRect/>
          </a:stretch>
        </p:blipFill>
        <p:spPr>
          <a:xfrm>
            <a:off x="8918876" y="3708942"/>
            <a:ext cx="1400175" cy="1209675"/>
          </a:xfrm>
          <a:prstGeom prst="rect">
            <a:avLst/>
          </a:prstGeom>
        </p:spPr>
      </p:pic>
      <p:sp>
        <p:nvSpPr>
          <p:cNvPr id="15" name="TextBox 14">
            <a:extLst>
              <a:ext uri="{FF2B5EF4-FFF2-40B4-BE49-F238E27FC236}">
                <a16:creationId xmlns:a16="http://schemas.microsoft.com/office/drawing/2014/main" id="{A23AC14F-CC5A-4527-A3F1-DE4F2403AEE0}"/>
              </a:ext>
            </a:extLst>
          </p:cNvPr>
          <p:cNvSpPr txBox="1"/>
          <p:nvPr/>
        </p:nvSpPr>
        <p:spPr>
          <a:xfrm>
            <a:off x="3454400" y="5344223"/>
            <a:ext cx="8344209" cy="369332"/>
          </a:xfrm>
          <a:prstGeom prst="rect">
            <a:avLst/>
          </a:prstGeom>
          <a:noFill/>
        </p:spPr>
        <p:txBody>
          <a:bodyPr wrap="square">
            <a:spAutoFit/>
          </a:bodyPr>
          <a:lstStyle/>
          <a:p>
            <a:r>
              <a:rPr lang="en-US" dirty="0">
                <a:hlinkClick r:id="rId6"/>
              </a:rPr>
              <a:t>Read the full review here: Research review series: mathematics - GOV.UK (www.gov.uk)</a:t>
            </a:r>
            <a:endParaRPr lang="en-GB" dirty="0"/>
          </a:p>
        </p:txBody>
      </p:sp>
    </p:spTree>
    <p:extLst>
      <p:ext uri="{BB962C8B-B14F-4D97-AF65-F5344CB8AC3E}">
        <p14:creationId xmlns:p14="http://schemas.microsoft.com/office/powerpoint/2010/main" val="19786091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899275-788A-3C45-A4F3-61507AB2F616}"/>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t="74994"/>
          <a:stretch/>
        </p:blipFill>
        <p:spPr>
          <a:xfrm>
            <a:off x="157017" y="5794643"/>
            <a:ext cx="11911157" cy="923925"/>
          </a:xfrm>
          <a:prstGeom prst="rect">
            <a:avLst/>
          </a:prstGeom>
        </p:spPr>
      </p:pic>
      <p:sp>
        <p:nvSpPr>
          <p:cNvPr id="10" name="TextBox 9">
            <a:extLst>
              <a:ext uri="{FF2B5EF4-FFF2-40B4-BE49-F238E27FC236}">
                <a16:creationId xmlns:a16="http://schemas.microsoft.com/office/drawing/2014/main" id="{59B4E644-9D24-3C4A-9BEE-6E42592AA7E9}"/>
              </a:ext>
            </a:extLst>
          </p:cNvPr>
          <p:cNvSpPr txBox="1"/>
          <p:nvPr/>
        </p:nvSpPr>
        <p:spPr>
          <a:xfrm>
            <a:off x="7801696" y="6151270"/>
            <a:ext cx="4090988" cy="369332"/>
          </a:xfrm>
          <a:prstGeom prst="rect">
            <a:avLst/>
          </a:prstGeom>
          <a:solidFill>
            <a:schemeClr val="bg1"/>
          </a:solidFill>
        </p:spPr>
        <p:txBody>
          <a:bodyPr wrap="square" rtlCol="0">
            <a:spAutoFit/>
          </a:bodyPr>
          <a:lstStyle/>
          <a:p>
            <a:r>
              <a:rPr lang="en-US" i="1" dirty="0">
                <a:solidFill>
                  <a:srgbClr val="8D8F92"/>
                </a:solidFill>
              </a:rPr>
              <a:t>Enabling children to flourish and succeed</a:t>
            </a:r>
          </a:p>
        </p:txBody>
      </p:sp>
      <p:pic>
        <p:nvPicPr>
          <p:cNvPr id="11" name="Picture 10">
            <a:extLst>
              <a:ext uri="{FF2B5EF4-FFF2-40B4-BE49-F238E27FC236}">
                <a16:creationId xmlns:a16="http://schemas.microsoft.com/office/drawing/2014/main" id="{79F8413D-DE0E-419F-9EE6-9C898507767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9316" y="5870813"/>
            <a:ext cx="1209361" cy="771583"/>
          </a:xfrm>
          <a:prstGeom prst="rect">
            <a:avLst/>
          </a:prstGeom>
        </p:spPr>
      </p:pic>
      <p:sp>
        <p:nvSpPr>
          <p:cNvPr id="4" name="Title 3">
            <a:extLst>
              <a:ext uri="{FF2B5EF4-FFF2-40B4-BE49-F238E27FC236}">
                <a16:creationId xmlns:a16="http://schemas.microsoft.com/office/drawing/2014/main" id="{10F06A59-0FC9-4D75-9BD1-3D5040C545FB}"/>
              </a:ext>
            </a:extLst>
          </p:cNvPr>
          <p:cNvSpPr>
            <a:spLocks noGrp="1"/>
          </p:cNvSpPr>
          <p:nvPr>
            <p:ph type="title"/>
          </p:nvPr>
        </p:nvSpPr>
        <p:spPr>
          <a:xfrm>
            <a:off x="436098" y="508751"/>
            <a:ext cx="11388195" cy="923926"/>
          </a:xfrm>
        </p:spPr>
        <p:txBody>
          <a:bodyPr>
            <a:normAutofit/>
          </a:bodyPr>
          <a:lstStyle/>
          <a:p>
            <a:r>
              <a:rPr lang="en-GB" b="1" dirty="0">
                <a:solidFill>
                  <a:srgbClr val="00B050"/>
                </a:solidFill>
              </a:rPr>
              <a:t>Progression in Reasoning</a:t>
            </a:r>
          </a:p>
        </p:txBody>
      </p:sp>
      <p:graphicFrame>
        <p:nvGraphicFramePr>
          <p:cNvPr id="12" name="Diagram 11">
            <a:extLst>
              <a:ext uri="{FF2B5EF4-FFF2-40B4-BE49-F238E27FC236}">
                <a16:creationId xmlns:a16="http://schemas.microsoft.com/office/drawing/2014/main" id="{F1074F3F-249E-4D99-AA5F-68673C36CBC5}"/>
              </a:ext>
            </a:extLst>
          </p:cNvPr>
          <p:cNvGraphicFramePr/>
          <p:nvPr>
            <p:extLst>
              <p:ext uri="{D42A27DB-BD31-4B8C-83A1-F6EECF244321}">
                <p14:modId xmlns:p14="http://schemas.microsoft.com/office/powerpoint/2010/main" val="1615848634"/>
              </p:ext>
            </p:extLst>
          </p:nvPr>
        </p:nvGraphicFramePr>
        <p:xfrm>
          <a:off x="367707" y="1347000"/>
          <a:ext cx="11456586" cy="41640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 name="TextBox 1">
            <a:extLst>
              <a:ext uri="{FF2B5EF4-FFF2-40B4-BE49-F238E27FC236}">
                <a16:creationId xmlns:a16="http://schemas.microsoft.com/office/drawing/2014/main" id="{D83D2E3C-4D76-47BE-BD91-B47AB68C641A}"/>
              </a:ext>
            </a:extLst>
          </p:cNvPr>
          <p:cNvSpPr txBox="1"/>
          <p:nvPr/>
        </p:nvSpPr>
        <p:spPr>
          <a:xfrm>
            <a:off x="436098" y="3429000"/>
            <a:ext cx="1674056" cy="1733843"/>
          </a:xfrm>
          <a:prstGeom prst="rect">
            <a:avLst/>
          </a:prstGeom>
          <a:noFill/>
        </p:spPr>
        <p:txBody>
          <a:bodyPr wrap="square" rtlCol="0">
            <a:spAutoFit/>
          </a:bodyPr>
          <a:lstStyle/>
          <a:p>
            <a:endParaRPr lang="en-GB" dirty="0"/>
          </a:p>
        </p:txBody>
      </p:sp>
      <p:sp>
        <p:nvSpPr>
          <p:cNvPr id="5" name="Speech Bubble: Rectangle 4">
            <a:extLst>
              <a:ext uri="{FF2B5EF4-FFF2-40B4-BE49-F238E27FC236}">
                <a16:creationId xmlns:a16="http://schemas.microsoft.com/office/drawing/2014/main" id="{1D38470E-D6C5-4BD7-9AFC-87AA8B5C74D4}"/>
              </a:ext>
            </a:extLst>
          </p:cNvPr>
          <p:cNvSpPr/>
          <p:nvPr/>
        </p:nvSpPr>
        <p:spPr>
          <a:xfrm>
            <a:off x="299316" y="3480314"/>
            <a:ext cx="1868595" cy="1338822"/>
          </a:xfrm>
          <a:prstGeom prst="wedgeRectCallout">
            <a:avLst>
              <a:gd name="adj1" fmla="val -67510"/>
              <a:gd name="adj2" fmla="val 150915"/>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CF230B3A-1147-4365-8573-307A55E3E13B}"/>
              </a:ext>
            </a:extLst>
          </p:cNvPr>
          <p:cNvSpPr txBox="1"/>
          <p:nvPr/>
        </p:nvSpPr>
        <p:spPr>
          <a:xfrm>
            <a:off x="7342243" y="507990"/>
            <a:ext cx="3052689" cy="646331"/>
          </a:xfrm>
          <a:prstGeom prst="rect">
            <a:avLst/>
          </a:prstGeom>
          <a:solidFill>
            <a:srgbClr val="FFFF00"/>
          </a:solidFill>
          <a:ln w="3175">
            <a:solidFill>
              <a:schemeClr val="tx1"/>
            </a:solidFill>
          </a:ln>
        </p:spPr>
        <p:txBody>
          <a:bodyPr wrap="square" rtlCol="0">
            <a:spAutoFit/>
          </a:bodyPr>
          <a:lstStyle/>
          <a:p>
            <a:r>
              <a:rPr lang="en-GB" b="1" dirty="0"/>
              <a:t>True or False?</a:t>
            </a:r>
          </a:p>
          <a:p>
            <a:r>
              <a:rPr lang="en-GB" dirty="0"/>
              <a:t>When I count in 4s I will say 89</a:t>
            </a:r>
          </a:p>
        </p:txBody>
      </p:sp>
      <p:sp>
        <p:nvSpPr>
          <p:cNvPr id="13" name="TextBox 12">
            <a:extLst>
              <a:ext uri="{FF2B5EF4-FFF2-40B4-BE49-F238E27FC236}">
                <a16:creationId xmlns:a16="http://schemas.microsoft.com/office/drawing/2014/main" id="{658EC373-35C3-49EF-A0C7-9CDE7D019188}"/>
              </a:ext>
            </a:extLst>
          </p:cNvPr>
          <p:cNvSpPr txBox="1"/>
          <p:nvPr/>
        </p:nvSpPr>
        <p:spPr>
          <a:xfrm>
            <a:off x="299315" y="3618439"/>
            <a:ext cx="1810838" cy="1015663"/>
          </a:xfrm>
          <a:prstGeom prst="rect">
            <a:avLst/>
          </a:prstGeom>
          <a:noFill/>
          <a:ln w="3175">
            <a:noFill/>
          </a:ln>
        </p:spPr>
        <p:txBody>
          <a:bodyPr wrap="square" rtlCol="0">
            <a:spAutoFit/>
          </a:bodyPr>
          <a:lstStyle/>
          <a:p>
            <a:pPr algn="ctr"/>
            <a:r>
              <a:rPr lang="en-GB" sz="2000" i="1" dirty="0"/>
              <a:t>“False because I’ll say 88 and 92 but not 89.”</a:t>
            </a:r>
          </a:p>
        </p:txBody>
      </p:sp>
      <p:sp>
        <p:nvSpPr>
          <p:cNvPr id="14" name="Speech Bubble: Rectangle 13">
            <a:extLst>
              <a:ext uri="{FF2B5EF4-FFF2-40B4-BE49-F238E27FC236}">
                <a16:creationId xmlns:a16="http://schemas.microsoft.com/office/drawing/2014/main" id="{7E072753-A158-43C9-961B-86CEF5F6E5CA}"/>
              </a:ext>
            </a:extLst>
          </p:cNvPr>
          <p:cNvSpPr/>
          <p:nvPr/>
        </p:nvSpPr>
        <p:spPr>
          <a:xfrm>
            <a:off x="2772885" y="3590343"/>
            <a:ext cx="1868595" cy="1895659"/>
          </a:xfrm>
          <a:prstGeom prst="wedgeRectCallout">
            <a:avLst>
              <a:gd name="adj1" fmla="val -41913"/>
              <a:gd name="adj2" fmla="val 113350"/>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Speech Bubble: Rectangle 15">
            <a:extLst>
              <a:ext uri="{FF2B5EF4-FFF2-40B4-BE49-F238E27FC236}">
                <a16:creationId xmlns:a16="http://schemas.microsoft.com/office/drawing/2014/main" id="{B2F0D170-4972-4755-BE7E-EEB89081E058}"/>
              </a:ext>
            </a:extLst>
          </p:cNvPr>
          <p:cNvSpPr/>
          <p:nvPr/>
        </p:nvSpPr>
        <p:spPr>
          <a:xfrm>
            <a:off x="5183944" y="3254596"/>
            <a:ext cx="1868595" cy="2246769"/>
          </a:xfrm>
          <a:prstGeom prst="wedgeRectCallout">
            <a:avLst>
              <a:gd name="adj1" fmla="val -25351"/>
              <a:gd name="adj2" fmla="val 101991"/>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Speech Bubble: Rectangle 17">
            <a:extLst>
              <a:ext uri="{FF2B5EF4-FFF2-40B4-BE49-F238E27FC236}">
                <a16:creationId xmlns:a16="http://schemas.microsoft.com/office/drawing/2014/main" id="{644C71FA-B0FB-403B-A01C-9A76D185E597}"/>
              </a:ext>
            </a:extLst>
          </p:cNvPr>
          <p:cNvSpPr/>
          <p:nvPr/>
        </p:nvSpPr>
        <p:spPr>
          <a:xfrm>
            <a:off x="10001094" y="3590343"/>
            <a:ext cx="1891591" cy="1784343"/>
          </a:xfrm>
          <a:prstGeom prst="wedgeRectCallout">
            <a:avLst>
              <a:gd name="adj1" fmla="val 67710"/>
              <a:gd name="adj2" fmla="val 92217"/>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28410768-A2FB-4DA5-B900-B10C0D1B85D7}"/>
              </a:ext>
            </a:extLst>
          </p:cNvPr>
          <p:cNvSpPr txBox="1"/>
          <p:nvPr/>
        </p:nvSpPr>
        <p:spPr>
          <a:xfrm>
            <a:off x="9950728" y="3676020"/>
            <a:ext cx="2017165" cy="1631216"/>
          </a:xfrm>
          <a:prstGeom prst="rect">
            <a:avLst/>
          </a:prstGeom>
          <a:noFill/>
          <a:ln w="3175">
            <a:noFill/>
          </a:ln>
        </p:spPr>
        <p:txBody>
          <a:bodyPr wrap="square" rtlCol="0">
            <a:spAutoFit/>
          </a:bodyPr>
          <a:lstStyle/>
          <a:p>
            <a:pPr algn="ctr"/>
            <a:r>
              <a:rPr lang="en-GB" sz="2000" i="1" dirty="0"/>
              <a:t>“89 is a prime number so I will never say 89 when counting in multiples.”</a:t>
            </a:r>
          </a:p>
        </p:txBody>
      </p:sp>
      <p:sp>
        <p:nvSpPr>
          <p:cNvPr id="15" name="TextBox 14">
            <a:extLst>
              <a:ext uri="{FF2B5EF4-FFF2-40B4-BE49-F238E27FC236}">
                <a16:creationId xmlns:a16="http://schemas.microsoft.com/office/drawing/2014/main" id="{91B4FF69-8506-49B1-A61A-6155F01AC3E0}"/>
              </a:ext>
            </a:extLst>
          </p:cNvPr>
          <p:cNvSpPr txBox="1"/>
          <p:nvPr/>
        </p:nvSpPr>
        <p:spPr>
          <a:xfrm>
            <a:off x="5135765" y="3255595"/>
            <a:ext cx="1891591" cy="2246769"/>
          </a:xfrm>
          <a:prstGeom prst="rect">
            <a:avLst/>
          </a:prstGeom>
          <a:noFill/>
          <a:ln w="3175">
            <a:noFill/>
          </a:ln>
        </p:spPr>
        <p:txBody>
          <a:bodyPr wrap="square" rtlCol="0">
            <a:spAutoFit/>
          </a:bodyPr>
          <a:lstStyle/>
          <a:p>
            <a:pPr algn="ctr"/>
            <a:r>
              <a:rPr lang="en-GB" sz="2000" i="1" dirty="0"/>
              <a:t>“Multiples of 4 divide by 4 to give a whole number.  </a:t>
            </a:r>
          </a:p>
          <a:p>
            <a:pPr algn="ctr"/>
            <a:r>
              <a:rPr lang="en-GB" sz="2000" i="1" dirty="0"/>
              <a:t>89 ÷ 4 has a remainder so it’s false.”</a:t>
            </a:r>
          </a:p>
        </p:txBody>
      </p:sp>
      <p:sp>
        <p:nvSpPr>
          <p:cNvPr id="20" name="TextBox 19">
            <a:extLst>
              <a:ext uri="{FF2B5EF4-FFF2-40B4-BE49-F238E27FC236}">
                <a16:creationId xmlns:a16="http://schemas.microsoft.com/office/drawing/2014/main" id="{A7598874-7AE1-466B-838F-9E2884E7793D}"/>
              </a:ext>
            </a:extLst>
          </p:cNvPr>
          <p:cNvSpPr txBox="1"/>
          <p:nvPr/>
        </p:nvSpPr>
        <p:spPr>
          <a:xfrm>
            <a:off x="2761386" y="3701660"/>
            <a:ext cx="1891591" cy="1631216"/>
          </a:xfrm>
          <a:prstGeom prst="rect">
            <a:avLst/>
          </a:prstGeom>
          <a:noFill/>
          <a:ln w="3175">
            <a:noFill/>
          </a:ln>
        </p:spPr>
        <p:txBody>
          <a:bodyPr wrap="square" rtlCol="0">
            <a:spAutoFit/>
          </a:bodyPr>
          <a:lstStyle/>
          <a:p>
            <a:pPr algn="ctr"/>
            <a:r>
              <a:rPr lang="en-GB" sz="2000" i="1" dirty="0"/>
              <a:t>“False because I divided 89 by 4 to see if it is a multiple of 4 and it’s not.”</a:t>
            </a:r>
          </a:p>
        </p:txBody>
      </p:sp>
      <p:sp>
        <p:nvSpPr>
          <p:cNvPr id="21" name="Speech Bubble: Rectangle 20">
            <a:extLst>
              <a:ext uri="{FF2B5EF4-FFF2-40B4-BE49-F238E27FC236}">
                <a16:creationId xmlns:a16="http://schemas.microsoft.com/office/drawing/2014/main" id="{7BC682E1-05F8-4BC1-B196-6B0D13B038A2}"/>
              </a:ext>
            </a:extLst>
          </p:cNvPr>
          <p:cNvSpPr/>
          <p:nvPr/>
        </p:nvSpPr>
        <p:spPr>
          <a:xfrm>
            <a:off x="7565076" y="3522886"/>
            <a:ext cx="1891591" cy="2005689"/>
          </a:xfrm>
          <a:prstGeom prst="wedgeRectCallout">
            <a:avLst>
              <a:gd name="adj1" fmla="val 49118"/>
              <a:gd name="adj2" fmla="val 115364"/>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5C2141BB-44F6-4642-A7F7-A4FBC986C829}"/>
              </a:ext>
            </a:extLst>
          </p:cNvPr>
          <p:cNvSpPr txBox="1"/>
          <p:nvPr/>
        </p:nvSpPr>
        <p:spPr>
          <a:xfrm>
            <a:off x="7493051" y="3590344"/>
            <a:ext cx="2017165" cy="1938992"/>
          </a:xfrm>
          <a:prstGeom prst="rect">
            <a:avLst/>
          </a:prstGeom>
          <a:noFill/>
          <a:ln w="3175">
            <a:noFill/>
          </a:ln>
        </p:spPr>
        <p:txBody>
          <a:bodyPr wrap="square" rtlCol="0">
            <a:spAutoFit/>
          </a:bodyPr>
          <a:lstStyle/>
          <a:p>
            <a:pPr algn="ctr"/>
            <a:r>
              <a:rPr lang="en-GB" sz="2000" i="1" dirty="0"/>
              <a:t>“All multiples of 4 are even so I won’t say any odd numbers when counting in 4s.”</a:t>
            </a:r>
          </a:p>
        </p:txBody>
      </p:sp>
    </p:spTree>
    <p:extLst>
      <p:ext uri="{BB962C8B-B14F-4D97-AF65-F5344CB8AC3E}">
        <p14:creationId xmlns:p14="http://schemas.microsoft.com/office/powerpoint/2010/main" val="1106786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3" grpId="0"/>
      <p:bldP spid="14" grpId="0" animBg="1"/>
      <p:bldP spid="16" grpId="0" animBg="1"/>
      <p:bldP spid="18" grpId="0" animBg="1"/>
      <p:bldP spid="17" grpId="0"/>
      <p:bldP spid="15" grpId="0"/>
      <p:bldP spid="20" grpId="0"/>
      <p:bldP spid="21" grpId="0" animBg="1"/>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899275-788A-3C45-A4F3-61507AB2F616}"/>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p:cNvPicPr>
            <a:picLocks noChangeAspect="1"/>
          </p:cNvPicPr>
          <p:nvPr/>
        </p:nvPicPr>
        <p:blipFill rotWithShape="1">
          <a:blip r:embed="rId2">
            <a:extLst>
              <a:ext uri="{28A0092B-C50C-407E-A947-70E740481C1C}">
                <a14:useLocalDpi xmlns:a14="http://schemas.microsoft.com/office/drawing/2010/main" val="0"/>
              </a:ext>
            </a:extLst>
          </a:blip>
          <a:srcRect t="74994"/>
          <a:stretch/>
        </p:blipFill>
        <p:spPr>
          <a:xfrm>
            <a:off x="157017" y="5794643"/>
            <a:ext cx="11911157" cy="923925"/>
          </a:xfrm>
          <a:prstGeom prst="rect">
            <a:avLst/>
          </a:prstGeom>
        </p:spPr>
      </p:pic>
      <p:sp>
        <p:nvSpPr>
          <p:cNvPr id="10" name="TextBox 9">
            <a:extLst>
              <a:ext uri="{FF2B5EF4-FFF2-40B4-BE49-F238E27FC236}">
                <a16:creationId xmlns:a16="http://schemas.microsoft.com/office/drawing/2014/main" id="{59B4E644-9D24-3C4A-9BEE-6E42592AA7E9}"/>
              </a:ext>
            </a:extLst>
          </p:cNvPr>
          <p:cNvSpPr txBox="1"/>
          <p:nvPr/>
        </p:nvSpPr>
        <p:spPr>
          <a:xfrm>
            <a:off x="7801696" y="6151270"/>
            <a:ext cx="4090988" cy="369332"/>
          </a:xfrm>
          <a:prstGeom prst="rect">
            <a:avLst/>
          </a:prstGeom>
          <a:solidFill>
            <a:schemeClr val="bg1"/>
          </a:solidFill>
        </p:spPr>
        <p:txBody>
          <a:bodyPr wrap="square" rtlCol="0">
            <a:spAutoFit/>
          </a:bodyPr>
          <a:lstStyle/>
          <a:p>
            <a:r>
              <a:rPr lang="en-US" i="1" dirty="0">
                <a:solidFill>
                  <a:srgbClr val="8D8F92"/>
                </a:solidFill>
              </a:rPr>
              <a:t>Enabling children to flourish and succeed</a:t>
            </a:r>
          </a:p>
        </p:txBody>
      </p:sp>
      <p:pic>
        <p:nvPicPr>
          <p:cNvPr id="11" name="Picture 10">
            <a:extLst>
              <a:ext uri="{FF2B5EF4-FFF2-40B4-BE49-F238E27FC236}">
                <a16:creationId xmlns:a16="http://schemas.microsoft.com/office/drawing/2014/main" id="{79F8413D-DE0E-419F-9EE6-9C89850776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9316" y="5870813"/>
            <a:ext cx="1209361" cy="771583"/>
          </a:xfrm>
          <a:prstGeom prst="rect">
            <a:avLst/>
          </a:prstGeom>
        </p:spPr>
      </p:pic>
      <p:sp>
        <p:nvSpPr>
          <p:cNvPr id="4" name="Title 3">
            <a:extLst>
              <a:ext uri="{FF2B5EF4-FFF2-40B4-BE49-F238E27FC236}">
                <a16:creationId xmlns:a16="http://schemas.microsoft.com/office/drawing/2014/main" id="{10F06A59-0FC9-4D75-9BD1-3D5040C545FB}"/>
              </a:ext>
            </a:extLst>
          </p:cNvPr>
          <p:cNvSpPr>
            <a:spLocks noGrp="1"/>
          </p:cNvSpPr>
          <p:nvPr>
            <p:ph type="title"/>
          </p:nvPr>
        </p:nvSpPr>
        <p:spPr>
          <a:xfrm>
            <a:off x="436098" y="353160"/>
            <a:ext cx="11388195" cy="899135"/>
          </a:xfrm>
        </p:spPr>
        <p:txBody>
          <a:bodyPr>
            <a:normAutofit/>
          </a:bodyPr>
          <a:lstStyle/>
          <a:p>
            <a:pPr algn="ctr"/>
            <a:r>
              <a:rPr lang="en-GB" b="1" dirty="0">
                <a:solidFill>
                  <a:srgbClr val="00B050"/>
                </a:solidFill>
              </a:rPr>
              <a:t>The importance of vocabulary</a:t>
            </a:r>
          </a:p>
        </p:txBody>
      </p:sp>
      <p:sp>
        <p:nvSpPr>
          <p:cNvPr id="13" name="TextBox 12">
            <a:extLst>
              <a:ext uri="{FF2B5EF4-FFF2-40B4-BE49-F238E27FC236}">
                <a16:creationId xmlns:a16="http://schemas.microsoft.com/office/drawing/2014/main" id="{3DDC0214-6467-414B-9882-16D3B4345D53}"/>
              </a:ext>
            </a:extLst>
          </p:cNvPr>
          <p:cNvSpPr txBox="1"/>
          <p:nvPr/>
        </p:nvSpPr>
        <p:spPr>
          <a:xfrm>
            <a:off x="6545942" y="5127967"/>
            <a:ext cx="6096000" cy="369332"/>
          </a:xfrm>
          <a:prstGeom prst="rect">
            <a:avLst/>
          </a:prstGeom>
          <a:noFill/>
        </p:spPr>
        <p:txBody>
          <a:bodyPr wrap="square">
            <a:spAutoFit/>
          </a:bodyPr>
          <a:lstStyle/>
          <a:p>
            <a:r>
              <a:rPr lang="en-US" dirty="0">
                <a:hlinkClick r:id="rId4"/>
              </a:rPr>
              <a:t>Mathematics Glossary for Teachers (ncetm.org.uk)</a:t>
            </a:r>
            <a:endParaRPr lang="en-GB" dirty="0"/>
          </a:p>
        </p:txBody>
      </p:sp>
      <p:sp>
        <p:nvSpPr>
          <p:cNvPr id="3" name="TextBox 2">
            <a:extLst>
              <a:ext uri="{FF2B5EF4-FFF2-40B4-BE49-F238E27FC236}">
                <a16:creationId xmlns:a16="http://schemas.microsoft.com/office/drawing/2014/main" id="{9C9ACEBA-CA7D-48CE-B0C9-720B7D6714D7}"/>
              </a:ext>
            </a:extLst>
          </p:cNvPr>
          <p:cNvSpPr txBox="1"/>
          <p:nvPr/>
        </p:nvSpPr>
        <p:spPr>
          <a:xfrm>
            <a:off x="492837" y="1542356"/>
            <a:ext cx="5781698" cy="4093428"/>
          </a:xfrm>
          <a:prstGeom prst="rect">
            <a:avLst/>
          </a:prstGeom>
          <a:noFill/>
        </p:spPr>
        <p:txBody>
          <a:bodyPr wrap="square" rtlCol="0">
            <a:spAutoFit/>
          </a:bodyPr>
          <a:lstStyle/>
          <a:p>
            <a:r>
              <a:rPr lang="en-GB" sz="2000" dirty="0"/>
              <a:t>In order to reason effectively, children need to be confident in the use of precise mathematical vocabulary.  This should be explicitly taught during maths lessons.  An effective way to do this is to ask children to answer questions in full sentences.</a:t>
            </a:r>
          </a:p>
          <a:p>
            <a:endParaRPr lang="en-GB" sz="2000" dirty="0"/>
          </a:p>
          <a:p>
            <a:r>
              <a:rPr lang="en-GB" sz="2000" dirty="0"/>
              <a:t>The use of precise mathematical vocabulary allows clarity in explanation and strengthens understanding (for both the speaker and listener).</a:t>
            </a:r>
          </a:p>
          <a:p>
            <a:endParaRPr lang="en-GB" sz="2000" dirty="0"/>
          </a:p>
          <a:p>
            <a:r>
              <a:rPr lang="en-GB" sz="2000" dirty="0"/>
              <a:t>The NCETM have published a glossary to support teachers with their subject knowledge in the use of vocabulary in maths.</a:t>
            </a:r>
          </a:p>
        </p:txBody>
      </p:sp>
      <p:pic>
        <p:nvPicPr>
          <p:cNvPr id="15" name="Picture 14">
            <a:hlinkClick r:id="rId4"/>
            <a:extLst>
              <a:ext uri="{FF2B5EF4-FFF2-40B4-BE49-F238E27FC236}">
                <a16:creationId xmlns:a16="http://schemas.microsoft.com/office/drawing/2014/main" id="{3D42250F-F50E-4795-AA51-7F49C389BC4E}"/>
              </a:ext>
            </a:extLst>
          </p:cNvPr>
          <p:cNvPicPr>
            <a:picLocks noChangeAspect="1"/>
          </p:cNvPicPr>
          <p:nvPr/>
        </p:nvPicPr>
        <p:blipFill>
          <a:blip r:embed="rId5"/>
          <a:stretch>
            <a:fillRect/>
          </a:stretch>
        </p:blipFill>
        <p:spPr>
          <a:xfrm>
            <a:off x="8820864" y="1556197"/>
            <a:ext cx="2436259" cy="3423098"/>
          </a:xfrm>
          <a:prstGeom prst="rect">
            <a:avLst/>
          </a:prstGeom>
          <a:ln w="3175">
            <a:solidFill>
              <a:schemeClr val="tx1"/>
            </a:solidFill>
          </a:ln>
        </p:spPr>
      </p:pic>
      <p:pic>
        <p:nvPicPr>
          <p:cNvPr id="6" name="Picture 5">
            <a:hlinkClick r:id="rId4"/>
            <a:extLst>
              <a:ext uri="{FF2B5EF4-FFF2-40B4-BE49-F238E27FC236}">
                <a16:creationId xmlns:a16="http://schemas.microsoft.com/office/drawing/2014/main" id="{C4465B27-71F9-42DF-B9AB-20F230FCE0A5}"/>
              </a:ext>
            </a:extLst>
          </p:cNvPr>
          <p:cNvPicPr>
            <a:picLocks noChangeAspect="1"/>
          </p:cNvPicPr>
          <p:nvPr/>
        </p:nvPicPr>
        <p:blipFill>
          <a:blip r:embed="rId6"/>
          <a:stretch>
            <a:fillRect/>
          </a:stretch>
        </p:blipFill>
        <p:spPr>
          <a:xfrm rot="499986">
            <a:off x="6495966" y="1560505"/>
            <a:ext cx="2295827" cy="3222987"/>
          </a:xfrm>
          <a:prstGeom prst="rect">
            <a:avLst/>
          </a:prstGeom>
          <a:ln w="6350">
            <a:solidFill>
              <a:schemeClr val="tx1"/>
            </a:solidFill>
          </a:ln>
        </p:spPr>
      </p:pic>
    </p:spTree>
    <p:extLst>
      <p:ext uri="{BB962C8B-B14F-4D97-AF65-F5344CB8AC3E}">
        <p14:creationId xmlns:p14="http://schemas.microsoft.com/office/powerpoint/2010/main" val="29042390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899275-788A-3C45-A4F3-61507AB2F616}"/>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p:cNvPicPr>
            <a:picLocks noChangeAspect="1"/>
          </p:cNvPicPr>
          <p:nvPr/>
        </p:nvPicPr>
        <p:blipFill rotWithShape="1">
          <a:blip r:embed="rId2">
            <a:extLst>
              <a:ext uri="{28A0092B-C50C-407E-A947-70E740481C1C}">
                <a14:useLocalDpi xmlns:a14="http://schemas.microsoft.com/office/drawing/2010/main" val="0"/>
              </a:ext>
            </a:extLst>
          </a:blip>
          <a:srcRect t="74994"/>
          <a:stretch/>
        </p:blipFill>
        <p:spPr>
          <a:xfrm>
            <a:off x="157017" y="5794643"/>
            <a:ext cx="11911157" cy="923925"/>
          </a:xfrm>
          <a:prstGeom prst="rect">
            <a:avLst/>
          </a:prstGeom>
        </p:spPr>
      </p:pic>
      <p:sp>
        <p:nvSpPr>
          <p:cNvPr id="10" name="TextBox 9">
            <a:extLst>
              <a:ext uri="{FF2B5EF4-FFF2-40B4-BE49-F238E27FC236}">
                <a16:creationId xmlns:a16="http://schemas.microsoft.com/office/drawing/2014/main" id="{59B4E644-9D24-3C4A-9BEE-6E42592AA7E9}"/>
              </a:ext>
            </a:extLst>
          </p:cNvPr>
          <p:cNvSpPr txBox="1"/>
          <p:nvPr/>
        </p:nvSpPr>
        <p:spPr>
          <a:xfrm>
            <a:off x="7801696" y="6151270"/>
            <a:ext cx="4090988" cy="369332"/>
          </a:xfrm>
          <a:prstGeom prst="rect">
            <a:avLst/>
          </a:prstGeom>
          <a:solidFill>
            <a:schemeClr val="bg1"/>
          </a:solidFill>
        </p:spPr>
        <p:txBody>
          <a:bodyPr wrap="square" rtlCol="0">
            <a:spAutoFit/>
          </a:bodyPr>
          <a:lstStyle/>
          <a:p>
            <a:r>
              <a:rPr lang="en-US" i="1" dirty="0">
                <a:solidFill>
                  <a:srgbClr val="8D8F92"/>
                </a:solidFill>
              </a:rPr>
              <a:t>Enabling children to flourish and succeed</a:t>
            </a:r>
          </a:p>
        </p:txBody>
      </p:sp>
      <p:pic>
        <p:nvPicPr>
          <p:cNvPr id="11" name="Picture 10">
            <a:extLst>
              <a:ext uri="{FF2B5EF4-FFF2-40B4-BE49-F238E27FC236}">
                <a16:creationId xmlns:a16="http://schemas.microsoft.com/office/drawing/2014/main" id="{79F8413D-DE0E-419F-9EE6-9C89850776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9316" y="5870813"/>
            <a:ext cx="1209361" cy="771583"/>
          </a:xfrm>
          <a:prstGeom prst="rect">
            <a:avLst/>
          </a:prstGeom>
        </p:spPr>
      </p:pic>
      <p:sp>
        <p:nvSpPr>
          <p:cNvPr id="4" name="Title 3">
            <a:extLst>
              <a:ext uri="{FF2B5EF4-FFF2-40B4-BE49-F238E27FC236}">
                <a16:creationId xmlns:a16="http://schemas.microsoft.com/office/drawing/2014/main" id="{10F06A59-0FC9-4D75-9BD1-3D5040C545FB}"/>
              </a:ext>
            </a:extLst>
          </p:cNvPr>
          <p:cNvSpPr>
            <a:spLocks noGrp="1"/>
          </p:cNvSpPr>
          <p:nvPr>
            <p:ph type="title"/>
          </p:nvPr>
        </p:nvSpPr>
        <p:spPr>
          <a:xfrm>
            <a:off x="436098" y="353160"/>
            <a:ext cx="11388195" cy="899135"/>
          </a:xfrm>
        </p:spPr>
        <p:txBody>
          <a:bodyPr>
            <a:normAutofit/>
          </a:bodyPr>
          <a:lstStyle/>
          <a:p>
            <a:pPr algn="ctr"/>
            <a:r>
              <a:rPr lang="en-GB" b="1" dirty="0">
                <a:solidFill>
                  <a:srgbClr val="00B050"/>
                </a:solidFill>
              </a:rPr>
              <a:t>Using Sentence Stems</a:t>
            </a:r>
          </a:p>
        </p:txBody>
      </p:sp>
      <p:pic>
        <p:nvPicPr>
          <p:cNvPr id="5" name="Picture 4">
            <a:extLst>
              <a:ext uri="{FF2B5EF4-FFF2-40B4-BE49-F238E27FC236}">
                <a16:creationId xmlns:a16="http://schemas.microsoft.com/office/drawing/2014/main" id="{3C883774-42EF-45EE-92E2-969443811491}"/>
              </a:ext>
            </a:extLst>
          </p:cNvPr>
          <p:cNvPicPr>
            <a:picLocks noChangeAspect="1"/>
          </p:cNvPicPr>
          <p:nvPr/>
        </p:nvPicPr>
        <p:blipFill>
          <a:blip r:embed="rId4"/>
          <a:stretch>
            <a:fillRect/>
          </a:stretch>
        </p:blipFill>
        <p:spPr>
          <a:xfrm>
            <a:off x="8839200" y="1313074"/>
            <a:ext cx="2985093" cy="4231851"/>
          </a:xfrm>
          <a:prstGeom prst="rect">
            <a:avLst/>
          </a:prstGeom>
        </p:spPr>
      </p:pic>
      <p:sp>
        <p:nvSpPr>
          <p:cNvPr id="14" name="TextBox 13">
            <a:extLst>
              <a:ext uri="{FF2B5EF4-FFF2-40B4-BE49-F238E27FC236}">
                <a16:creationId xmlns:a16="http://schemas.microsoft.com/office/drawing/2014/main" id="{7FF04E8F-C6F6-4DE0-9421-961D0D178AD6}"/>
              </a:ext>
            </a:extLst>
          </p:cNvPr>
          <p:cNvSpPr txBox="1"/>
          <p:nvPr/>
        </p:nvSpPr>
        <p:spPr>
          <a:xfrm>
            <a:off x="482503" y="1522902"/>
            <a:ext cx="7998020" cy="4093428"/>
          </a:xfrm>
          <a:prstGeom prst="rect">
            <a:avLst/>
          </a:prstGeom>
          <a:noFill/>
        </p:spPr>
        <p:txBody>
          <a:bodyPr wrap="square" rtlCol="0">
            <a:spAutoFit/>
          </a:bodyPr>
          <a:lstStyle/>
          <a:p>
            <a:r>
              <a:rPr lang="en-GB" sz="2000" dirty="0"/>
              <a:t>Sentence stems are helpful to scaffold children’s explanations.  Stem sentences should also be used to rehearse important facts e.g. “Prime numbers have only two factors; one and itself”.</a:t>
            </a:r>
          </a:p>
          <a:p>
            <a:endParaRPr lang="en-GB" sz="2000" dirty="0"/>
          </a:p>
          <a:p>
            <a:pPr algn="l"/>
            <a:r>
              <a:rPr lang="en-US" sz="2000" b="0" i="0" dirty="0">
                <a:effectLst/>
              </a:rPr>
              <a:t>Strategies and pedagogical choices are important when developing stem sentences. An ‘I say, you say, we say’ approach can be effective: firstly, model the stem sentence so that pupils can hear mathematical vocabulary used accurately and correctly, then invite a selection of children to say the stem sentence, allowing them to rehearse reasoning.  Finally, invite the whole class to say the stem sentence together. In doing so, you’re explicitly teaching children to reason, deepening their understanding of mathematical structures and avoiding vague responses.</a:t>
            </a:r>
          </a:p>
          <a:p>
            <a:endParaRPr lang="en-GB" sz="2000" dirty="0"/>
          </a:p>
        </p:txBody>
      </p:sp>
    </p:spTree>
    <p:extLst>
      <p:ext uri="{BB962C8B-B14F-4D97-AF65-F5344CB8AC3E}">
        <p14:creationId xmlns:p14="http://schemas.microsoft.com/office/powerpoint/2010/main" val="38853867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899275-788A-3C45-A4F3-61507AB2F616}"/>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p:cNvPicPr>
            <a:picLocks noChangeAspect="1"/>
          </p:cNvPicPr>
          <p:nvPr/>
        </p:nvPicPr>
        <p:blipFill rotWithShape="1">
          <a:blip r:embed="rId2">
            <a:extLst>
              <a:ext uri="{28A0092B-C50C-407E-A947-70E740481C1C}">
                <a14:useLocalDpi xmlns:a14="http://schemas.microsoft.com/office/drawing/2010/main" val="0"/>
              </a:ext>
            </a:extLst>
          </a:blip>
          <a:srcRect t="74994"/>
          <a:stretch/>
        </p:blipFill>
        <p:spPr>
          <a:xfrm>
            <a:off x="157017" y="5794643"/>
            <a:ext cx="11911157" cy="923925"/>
          </a:xfrm>
          <a:prstGeom prst="rect">
            <a:avLst/>
          </a:prstGeom>
        </p:spPr>
      </p:pic>
      <p:sp>
        <p:nvSpPr>
          <p:cNvPr id="10" name="TextBox 9">
            <a:extLst>
              <a:ext uri="{FF2B5EF4-FFF2-40B4-BE49-F238E27FC236}">
                <a16:creationId xmlns:a16="http://schemas.microsoft.com/office/drawing/2014/main" id="{59B4E644-9D24-3C4A-9BEE-6E42592AA7E9}"/>
              </a:ext>
            </a:extLst>
          </p:cNvPr>
          <p:cNvSpPr txBox="1"/>
          <p:nvPr/>
        </p:nvSpPr>
        <p:spPr>
          <a:xfrm>
            <a:off x="7801696" y="6151270"/>
            <a:ext cx="4090988" cy="369332"/>
          </a:xfrm>
          <a:prstGeom prst="rect">
            <a:avLst/>
          </a:prstGeom>
          <a:solidFill>
            <a:schemeClr val="bg1"/>
          </a:solidFill>
        </p:spPr>
        <p:txBody>
          <a:bodyPr wrap="square" rtlCol="0">
            <a:spAutoFit/>
          </a:bodyPr>
          <a:lstStyle/>
          <a:p>
            <a:r>
              <a:rPr lang="en-US" i="1" dirty="0">
                <a:solidFill>
                  <a:srgbClr val="8D8F92"/>
                </a:solidFill>
              </a:rPr>
              <a:t>Enabling children to flourish and succeed</a:t>
            </a:r>
          </a:p>
        </p:txBody>
      </p:sp>
      <p:pic>
        <p:nvPicPr>
          <p:cNvPr id="11" name="Picture 10">
            <a:extLst>
              <a:ext uri="{FF2B5EF4-FFF2-40B4-BE49-F238E27FC236}">
                <a16:creationId xmlns:a16="http://schemas.microsoft.com/office/drawing/2014/main" id="{79F8413D-DE0E-419F-9EE6-9C89850776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9316" y="5870813"/>
            <a:ext cx="1209361" cy="771583"/>
          </a:xfrm>
          <a:prstGeom prst="rect">
            <a:avLst/>
          </a:prstGeom>
        </p:spPr>
      </p:pic>
      <p:sp>
        <p:nvSpPr>
          <p:cNvPr id="4" name="Title 3">
            <a:extLst>
              <a:ext uri="{FF2B5EF4-FFF2-40B4-BE49-F238E27FC236}">
                <a16:creationId xmlns:a16="http://schemas.microsoft.com/office/drawing/2014/main" id="{10F06A59-0FC9-4D75-9BD1-3D5040C545FB}"/>
              </a:ext>
            </a:extLst>
          </p:cNvPr>
          <p:cNvSpPr>
            <a:spLocks noGrp="1"/>
          </p:cNvSpPr>
          <p:nvPr>
            <p:ph type="title"/>
          </p:nvPr>
        </p:nvSpPr>
        <p:spPr>
          <a:xfrm>
            <a:off x="436098" y="508751"/>
            <a:ext cx="11388195" cy="923926"/>
          </a:xfrm>
        </p:spPr>
        <p:txBody>
          <a:bodyPr>
            <a:normAutofit/>
          </a:bodyPr>
          <a:lstStyle/>
          <a:p>
            <a:pPr algn="ctr"/>
            <a:r>
              <a:rPr lang="en-GB" b="1" dirty="0">
                <a:solidFill>
                  <a:srgbClr val="00B050"/>
                </a:solidFill>
              </a:rPr>
              <a:t>NCETM: Progression in Reasoning Activities</a:t>
            </a:r>
          </a:p>
        </p:txBody>
      </p:sp>
      <p:sp>
        <p:nvSpPr>
          <p:cNvPr id="12" name="TextBox 11">
            <a:extLst>
              <a:ext uri="{FF2B5EF4-FFF2-40B4-BE49-F238E27FC236}">
                <a16:creationId xmlns:a16="http://schemas.microsoft.com/office/drawing/2014/main" id="{5219FF01-05EE-4EFA-A9F5-BBE31E21F857}"/>
              </a:ext>
            </a:extLst>
          </p:cNvPr>
          <p:cNvSpPr txBox="1"/>
          <p:nvPr/>
        </p:nvSpPr>
        <p:spPr>
          <a:xfrm>
            <a:off x="479825" y="1566946"/>
            <a:ext cx="5960731" cy="4093428"/>
          </a:xfrm>
          <a:prstGeom prst="rect">
            <a:avLst/>
          </a:prstGeom>
          <a:noFill/>
        </p:spPr>
        <p:txBody>
          <a:bodyPr wrap="square">
            <a:spAutoFit/>
          </a:bodyPr>
          <a:lstStyle/>
          <a:p>
            <a:pPr algn="l"/>
            <a:r>
              <a:rPr lang="en-US" sz="2000" b="0" i="0" dirty="0">
                <a:solidFill>
                  <a:srgbClr val="585858"/>
                </a:solidFill>
                <a:effectLst/>
                <a:cs typeface="Arial" panose="020B0604020202020204" pitchFamily="34" charset="0"/>
              </a:rPr>
              <a:t>The following resource from the NCETM is designed to support teachers to plan rich reasoning activities throughout the </a:t>
            </a:r>
            <a:r>
              <a:rPr lang="en-US" sz="2000" b="0" i="0" dirty="0" err="1">
                <a:solidFill>
                  <a:srgbClr val="585858"/>
                </a:solidFill>
                <a:effectLst/>
                <a:cs typeface="Arial" panose="020B0604020202020204" pitchFamily="34" charset="0"/>
              </a:rPr>
              <a:t>maths</a:t>
            </a:r>
            <a:r>
              <a:rPr lang="en-US" sz="2000" b="0" i="0" dirty="0">
                <a:solidFill>
                  <a:srgbClr val="585858"/>
                </a:solidFill>
                <a:effectLst/>
                <a:cs typeface="Arial" panose="020B0604020202020204" pitchFamily="34" charset="0"/>
              </a:rPr>
              <a:t> curriculum. </a:t>
            </a:r>
          </a:p>
          <a:p>
            <a:pPr algn="l"/>
            <a:endParaRPr lang="en-US" sz="2000" dirty="0">
              <a:solidFill>
                <a:srgbClr val="585858"/>
              </a:solidFill>
              <a:cs typeface="Arial" panose="020B0604020202020204" pitchFamily="34" charset="0"/>
            </a:endParaRPr>
          </a:p>
          <a:p>
            <a:pPr algn="l"/>
            <a:r>
              <a:rPr lang="en-US" sz="2000" b="0" i="0" dirty="0">
                <a:solidFill>
                  <a:srgbClr val="585858"/>
                </a:solidFill>
                <a:effectLst/>
                <a:cs typeface="Arial" panose="020B0604020202020204" pitchFamily="34" charset="0"/>
              </a:rPr>
              <a:t>National Curriculum objectives are displayed across the top (with a white background) and are matched to a variety of reasoning activities (shaded sections) underneath.  The overall aim is to support progression in reasoning skills. The activities also offer the opportunity for children to demonstrate depth of understanding, and teachers might choose to use them for assessment purposes as well as regular classroom activities.</a:t>
            </a:r>
          </a:p>
        </p:txBody>
      </p:sp>
      <p:pic>
        <p:nvPicPr>
          <p:cNvPr id="5" name="Picture 4">
            <a:extLst>
              <a:ext uri="{FF2B5EF4-FFF2-40B4-BE49-F238E27FC236}">
                <a16:creationId xmlns:a16="http://schemas.microsoft.com/office/drawing/2014/main" id="{BC0AA49F-0FE1-4A97-83FD-E8B0CA1AF5FC}"/>
              </a:ext>
            </a:extLst>
          </p:cNvPr>
          <p:cNvPicPr>
            <a:picLocks noChangeAspect="1"/>
          </p:cNvPicPr>
          <p:nvPr/>
        </p:nvPicPr>
        <p:blipFill>
          <a:blip r:embed="rId4"/>
          <a:stretch>
            <a:fillRect/>
          </a:stretch>
        </p:blipFill>
        <p:spPr>
          <a:xfrm>
            <a:off x="6746071" y="1817606"/>
            <a:ext cx="4991346" cy="3278188"/>
          </a:xfrm>
          <a:prstGeom prst="rect">
            <a:avLst/>
          </a:prstGeom>
          <a:ln w="9525">
            <a:solidFill>
              <a:schemeClr val="tx1"/>
            </a:solidFill>
          </a:ln>
        </p:spPr>
      </p:pic>
      <p:sp>
        <p:nvSpPr>
          <p:cNvPr id="15" name="Callout: Left-Right Arrow 14">
            <a:extLst>
              <a:ext uri="{FF2B5EF4-FFF2-40B4-BE49-F238E27FC236}">
                <a16:creationId xmlns:a16="http://schemas.microsoft.com/office/drawing/2014/main" id="{A58B4440-E190-4F16-9DC4-8E995FA7D046}"/>
              </a:ext>
            </a:extLst>
          </p:cNvPr>
          <p:cNvSpPr/>
          <p:nvPr/>
        </p:nvSpPr>
        <p:spPr>
          <a:xfrm>
            <a:off x="7982857" y="2626248"/>
            <a:ext cx="2508439" cy="899885"/>
          </a:xfrm>
          <a:prstGeom prst="leftRightArrow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Callout: Left-Right Arrow 15">
            <a:extLst>
              <a:ext uri="{FF2B5EF4-FFF2-40B4-BE49-F238E27FC236}">
                <a16:creationId xmlns:a16="http://schemas.microsoft.com/office/drawing/2014/main" id="{8A30FE80-FFC6-4B8B-A68B-368DD29CA600}"/>
              </a:ext>
            </a:extLst>
          </p:cNvPr>
          <p:cNvSpPr/>
          <p:nvPr/>
        </p:nvSpPr>
        <p:spPr>
          <a:xfrm>
            <a:off x="8064550" y="3899767"/>
            <a:ext cx="2426746" cy="899885"/>
          </a:xfrm>
          <a:prstGeom prst="leftRightArrow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5ABEF813-B18D-4C1E-936E-3379C1677C28}"/>
              </a:ext>
            </a:extLst>
          </p:cNvPr>
          <p:cNvSpPr txBox="1"/>
          <p:nvPr/>
        </p:nvSpPr>
        <p:spPr>
          <a:xfrm>
            <a:off x="8650514" y="2729736"/>
            <a:ext cx="1204686" cy="738664"/>
          </a:xfrm>
          <a:prstGeom prst="rect">
            <a:avLst/>
          </a:prstGeom>
          <a:noFill/>
        </p:spPr>
        <p:txBody>
          <a:bodyPr wrap="square" rtlCol="0">
            <a:spAutoFit/>
          </a:bodyPr>
          <a:lstStyle/>
          <a:p>
            <a:pPr algn="ctr"/>
            <a:r>
              <a:rPr lang="en-GB" sz="1400" dirty="0"/>
              <a:t>National curriculum objectives</a:t>
            </a:r>
          </a:p>
        </p:txBody>
      </p:sp>
      <p:sp>
        <p:nvSpPr>
          <p:cNvPr id="18" name="TextBox 17">
            <a:extLst>
              <a:ext uri="{FF2B5EF4-FFF2-40B4-BE49-F238E27FC236}">
                <a16:creationId xmlns:a16="http://schemas.microsoft.com/office/drawing/2014/main" id="{5CE696B3-EE8C-4B55-A904-C0D7C5C48454}"/>
              </a:ext>
            </a:extLst>
          </p:cNvPr>
          <p:cNvSpPr txBox="1"/>
          <p:nvPr/>
        </p:nvSpPr>
        <p:spPr>
          <a:xfrm>
            <a:off x="8675580" y="3947983"/>
            <a:ext cx="1204686" cy="738664"/>
          </a:xfrm>
          <a:prstGeom prst="rect">
            <a:avLst/>
          </a:prstGeom>
          <a:noFill/>
        </p:spPr>
        <p:txBody>
          <a:bodyPr wrap="square" rtlCol="0">
            <a:spAutoFit/>
          </a:bodyPr>
          <a:lstStyle/>
          <a:p>
            <a:pPr algn="ctr"/>
            <a:r>
              <a:rPr lang="en-GB" sz="1400" dirty="0"/>
              <a:t>Matched reasoning activities</a:t>
            </a:r>
          </a:p>
        </p:txBody>
      </p:sp>
    </p:spTree>
    <p:extLst>
      <p:ext uri="{BB962C8B-B14F-4D97-AF65-F5344CB8AC3E}">
        <p14:creationId xmlns:p14="http://schemas.microsoft.com/office/powerpoint/2010/main" val="156725759"/>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084BBAE66DA644BBE712720D4071D40" ma:contentTypeVersion="13" ma:contentTypeDescription="Create a new document." ma:contentTypeScope="" ma:versionID="faebfc798e5fe25932d340b7a05360a6">
  <xsd:schema xmlns:xsd="http://www.w3.org/2001/XMLSchema" xmlns:xs="http://www.w3.org/2001/XMLSchema" xmlns:p="http://schemas.microsoft.com/office/2006/metadata/properties" xmlns:ns2="14cd74a7-1086-4e96-86f4-1cb8a55c3cac" xmlns:ns3="94c74887-d91a-48bb-bc7b-d91dfdd07495" targetNamespace="http://schemas.microsoft.com/office/2006/metadata/properties" ma:root="true" ma:fieldsID="1b5670c44168761e79ecbdaabb4ea859" ns2:_="" ns3:_="">
    <xsd:import namespace="14cd74a7-1086-4e96-86f4-1cb8a55c3cac"/>
    <xsd:import namespace="94c74887-d91a-48bb-bc7b-d91dfdd07495"/>
    <xsd:element name="properties">
      <xsd:complexType>
        <xsd:sequence>
          <xsd:element name="documentManagement">
            <xsd:complexType>
              <xsd:all>
                <xsd:element ref="ns2:MediaServiceMetadata" minOccurs="0"/>
                <xsd:element ref="ns2:MediaServiceFastMetadata" minOccurs="0"/>
                <xsd:element ref="ns2:MediaServiceEventHashCode" minOccurs="0"/>
                <xsd:element ref="ns2:MediaServiceGenerationTime" minOccurs="0"/>
                <xsd:element ref="ns3:SharedWithUsers" minOccurs="0"/>
                <xsd:element ref="ns3:SharedWithDetails" minOccurs="0"/>
                <xsd:element ref="ns2:MediaServiceAutoTags" minOccurs="0"/>
                <xsd:element ref="ns2:MediaServiceOCR" minOccurs="0"/>
                <xsd:element ref="ns2:MediaServiceDateTaken" minOccurs="0"/>
                <xsd:element ref="ns2:MediaServiceLocation"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4cd74a7-1086-4e96-86f4-1cb8a55c3ca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EventHashCode" ma:index="10" nillable="true" ma:displayName="MediaServiceEventHashCode" ma:hidden="true" ma:internalName="MediaServiceEventHashCode"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4c74887-d91a-48bb-bc7b-d91dfdd07495"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CB6683E-3AFF-4E74-B192-C638B5C3EE95}">
  <ds:schemaRefs>
    <ds:schemaRef ds:uri="http://schemas.microsoft.com/sharepoint/v3/contenttype/forms"/>
  </ds:schemaRefs>
</ds:datastoreItem>
</file>

<file path=customXml/itemProps2.xml><?xml version="1.0" encoding="utf-8"?>
<ds:datastoreItem xmlns:ds="http://schemas.openxmlformats.org/officeDocument/2006/customXml" ds:itemID="{FC1CBDAF-64DC-46D7-9930-B275F04C61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4cd74a7-1086-4e96-86f4-1cb8a55c3cac"/>
    <ds:schemaRef ds:uri="94c74887-d91a-48bb-bc7b-d91dfdd0749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A82D0CC-FD8E-4670-AF4C-7C29A46167E1}">
  <ds:schemaRefs>
    <ds:schemaRef ds:uri="94c74887-d91a-48bb-bc7b-d91dfdd07495"/>
    <ds:schemaRef ds:uri="http://purl.org/dc/terms/"/>
    <ds:schemaRef ds:uri="http://schemas.microsoft.com/office/2006/documentManagement/types"/>
    <ds:schemaRef ds:uri="http://schemas.microsoft.com/office/2006/metadata/properties"/>
    <ds:schemaRef ds:uri="14cd74a7-1086-4e96-86f4-1cb8a55c3cac"/>
    <ds:schemaRef ds:uri="http://purl.org/dc/elements/1.1/"/>
    <ds:schemaRef ds:uri="http://purl.org/dc/dcmitype/"/>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3896</TotalTime>
  <Words>722</Words>
  <Application>Microsoft Office PowerPoint</Application>
  <PresentationFormat>Widescreen</PresentationFormat>
  <Paragraphs>66</Paragraphs>
  <Slides>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Times New Roman</vt:lpstr>
      <vt:lpstr>1_Office Theme</vt:lpstr>
      <vt:lpstr>Progression in  Reasoning:  A Whole School Policy</vt:lpstr>
      <vt:lpstr>What is reasoning?</vt:lpstr>
      <vt:lpstr>Why is reasoning important?</vt:lpstr>
      <vt:lpstr>Effective maths teaching requires a balance between rehearsal and reasoning  (Ofsted, May 2021)</vt:lpstr>
      <vt:lpstr>Progression in Reasoning</vt:lpstr>
      <vt:lpstr>The importance of vocabulary</vt:lpstr>
      <vt:lpstr>Using Sentence Stems</vt:lpstr>
      <vt:lpstr>NCETM: Progression in Reasoning Activities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 Peck</dc:creator>
  <cp:lastModifiedBy>Julie Hopkins</cp:lastModifiedBy>
  <cp:revision>157</cp:revision>
  <dcterms:created xsi:type="dcterms:W3CDTF">2020-08-21T08:29:24Z</dcterms:created>
  <dcterms:modified xsi:type="dcterms:W3CDTF">2021-10-27T20:53:41Z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0x0101007084BBAE66DA644BBE712720D4071D40</vt:lpwstr>
  </property>
</Properties>
</file>